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4"/>
  </p:sldMasterIdLst>
  <p:notesMasterIdLst>
    <p:notesMasterId r:id="rId14"/>
  </p:notesMasterIdLst>
  <p:handoutMasterIdLst>
    <p:handoutMasterId r:id="rId15"/>
  </p:handoutMasterIdLst>
  <p:sldIdLst>
    <p:sldId id="365" r:id="rId5"/>
    <p:sldId id="394" r:id="rId6"/>
    <p:sldId id="391" r:id="rId7"/>
    <p:sldId id="379" r:id="rId8"/>
    <p:sldId id="389" r:id="rId9"/>
    <p:sldId id="390" r:id="rId10"/>
    <p:sldId id="392" r:id="rId11"/>
    <p:sldId id="393" r:id="rId12"/>
    <p:sldId id="38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791">
          <p15:clr>
            <a:srgbClr val="A4A3A4"/>
          </p15:clr>
        </p15:guide>
        <p15:guide id="3" orient="horz" pos="3870">
          <p15:clr>
            <a:srgbClr val="A4A3A4"/>
          </p15:clr>
        </p15:guide>
        <p15:guide id="4" orient="horz" pos="1069">
          <p15:clr>
            <a:srgbClr val="A4A3A4"/>
          </p15:clr>
        </p15:guide>
        <p15:guide id="5" orient="horz" pos="1955">
          <p15:clr>
            <a:srgbClr val="A4A3A4"/>
          </p15:clr>
        </p15:guide>
        <p15:guide id="6" orient="horz" pos="357">
          <p15:clr>
            <a:srgbClr val="A4A3A4"/>
          </p15:clr>
        </p15:guide>
        <p15:guide id="7" pos="5550">
          <p15:clr>
            <a:srgbClr val="A4A3A4"/>
          </p15:clr>
        </p15:guide>
        <p15:guide id="8" pos="3078">
          <p15:clr>
            <a:srgbClr val="A4A3A4"/>
          </p15:clr>
        </p15:guide>
        <p15:guide id="9" pos="2533">
          <p15:clr>
            <a:srgbClr val="A4A3A4"/>
          </p15:clr>
        </p15:guide>
        <p15:guide id="10" pos="36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A3CF68-7FBE-4E30-9348-6A691B1BDEC7}" v="391" dt="2026-01-27T10:31:22.014"/>
    <p1510:client id="{841A7887-593D-4370-8649-5A342D0257CE}" v="803" dt="2026-01-26T18:19:29.2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2" autoAdjust="0"/>
    <p:restoredTop sz="93371" autoAdjust="0"/>
  </p:normalViewPr>
  <p:slideViewPr>
    <p:cSldViewPr snapToGrid="0">
      <p:cViewPr varScale="1">
        <p:scale>
          <a:sx n="70" d="100"/>
          <a:sy n="70" d="100"/>
        </p:scale>
        <p:origin x="1020" y="30"/>
      </p:cViewPr>
      <p:guideLst>
        <p:guide orient="horz" pos="2160"/>
        <p:guide orient="horz" pos="791"/>
        <p:guide orient="horz" pos="3870"/>
        <p:guide orient="horz" pos="1069"/>
        <p:guide orient="horz" pos="1955"/>
        <p:guide orient="horz" pos="357"/>
        <p:guide pos="5550"/>
        <p:guide pos="3078"/>
        <p:guide pos="2533"/>
        <p:guide pos="364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4"/>
    </p:cViewPr>
  </p:sorterViewPr>
  <p:notesViewPr>
    <p:cSldViewPr snapToGrid="0"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0E4229BE-3042-445E-A20F-5C7D3641F6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E4FDFC6-9B57-4F21-A98F-E2EB361EAA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4FE1C-325C-4DC8-BBC1-0282F71A5968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A57F86A-4E50-47AC-8466-D6EC7B6B87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A0FE093-C2FD-4CBB-9E23-E2A31EC0B3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1801E-884E-4CFF-9FDA-DB575CD035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36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AF676-6C75-4EB8-89B0-06311F1A4E75}" type="datetimeFigureOut">
              <a:rPr lang="en-GB" smtClean="0"/>
              <a:t>16/02/2026</a:t>
            </a:fld>
            <a:endParaRPr lang="en-GB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A84D8-D690-4E28-AF9C-7EC52C5D5E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923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84D8-D690-4E28-AF9C-7EC52C5D5E1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352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84D8-D690-4E28-AF9C-7EC52C5D5E1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762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84D8-D690-4E28-AF9C-7EC52C5D5E1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961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a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8810624" y="3415144"/>
            <a:ext cx="333376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8810624" y="0"/>
            <a:ext cx="336879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Afbeelding 22">
            <a:extLst>
              <a:ext uri="{FF2B5EF4-FFF2-40B4-BE49-F238E27FC236}">
                <a16:creationId xmlns:a16="http://schemas.microsoft.com/office/drawing/2014/main" id="{E63E3581-10E1-4073-944D-F8E146E171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30" y="546281"/>
            <a:ext cx="3919535" cy="139490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A199696C-1A0F-4C0D-85B6-89CC710B73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4983" y="3991479"/>
            <a:ext cx="7632772" cy="116797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4500"/>
              </a:lnSpc>
              <a:defRPr sz="4400" spc="70" baseline="0">
                <a:solidFill>
                  <a:schemeClr val="tx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EDIT TITLE</a:t>
            </a:r>
            <a:endParaRPr lang="en-GB" dirty="0"/>
          </a:p>
        </p:txBody>
      </p:sp>
      <p:sp>
        <p:nvSpPr>
          <p:cNvPr id="12" name="Ondertitel 2">
            <a:extLst>
              <a:ext uri="{FF2B5EF4-FFF2-40B4-BE49-F238E27FC236}">
                <a16:creationId xmlns:a16="http://schemas.microsoft.com/office/drawing/2014/main" id="{7D927364-844D-4A85-B6EB-FBFEED2E489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3346" y="5228105"/>
            <a:ext cx="4172979" cy="3515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spc="50" baseline="0">
                <a:solidFill>
                  <a:schemeClr val="tx2"/>
                </a:solidFill>
                <a:latin typeface="+mn-lt"/>
                <a:ea typeface="Aero Light" pitchFamily="50" charset="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Click to edit subtitle </a:t>
            </a:r>
            <a:endParaRPr lang="en-GB" dirty="0"/>
          </a:p>
        </p:txBody>
      </p:sp>
      <p:sp>
        <p:nvSpPr>
          <p:cNvPr id="13" name="Tijdelijke aanduiding voor tekst 9">
            <a:extLst>
              <a:ext uri="{FF2B5EF4-FFF2-40B4-BE49-F238E27FC236}">
                <a16:creationId xmlns:a16="http://schemas.microsoft.com/office/drawing/2014/main" id="{BFA6C715-12C9-4F92-B6DE-60323A6EC8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983" y="5788551"/>
            <a:ext cx="5823635" cy="681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 spc="50" baseline="0">
                <a:solidFill>
                  <a:schemeClr val="tx2"/>
                </a:solidFill>
                <a:latin typeface="+mj-lt"/>
                <a:ea typeface="Aero Light" pitchFamily="50" charset="2"/>
              </a:defRPr>
            </a:lvl1pPr>
          </a:lstStyle>
          <a:p>
            <a:pPr lvl="0"/>
            <a:r>
              <a:rPr lang="nl-NL" dirty="0"/>
              <a:t>Click to add presenter’s name and job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4886325" y="566738"/>
            <a:ext cx="3924300" cy="28622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857291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c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4F078DCB-93EE-4BE7-A995-4A147D857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2904" y="560367"/>
            <a:ext cx="4523421" cy="1136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3600"/>
              </a:lnSpc>
              <a:defRPr sz="4400" spc="70" baseline="0">
                <a:solidFill>
                  <a:schemeClr val="tx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ADD TITLE</a:t>
            </a:r>
            <a:endParaRPr lang="en-GB" dirty="0"/>
          </a:p>
        </p:txBody>
      </p:sp>
      <p:pic>
        <p:nvPicPr>
          <p:cNvPr id="5" name="Afbeelding 13">
            <a:extLst>
              <a:ext uri="{FF2B5EF4-FFF2-40B4-BE49-F238E27FC236}">
                <a16:creationId xmlns:a16="http://schemas.microsoft.com/office/drawing/2014/main" id="{A6DEE0E1-E6DD-48F9-961A-927DFCE674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6225042"/>
            <a:ext cx="1298114" cy="46197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8810624" y="3415144"/>
            <a:ext cx="333376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8810624" y="0"/>
            <a:ext cx="336879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368712" y="1708353"/>
            <a:ext cx="4038600" cy="442574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886325" y="547689"/>
            <a:ext cx="3924300" cy="2881312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4886325" y="3425979"/>
            <a:ext cx="3924300" cy="270812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094333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a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4454013" y="3415144"/>
            <a:ext cx="4689987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6145162" y="0"/>
            <a:ext cx="3002342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F078DCB-93EE-4BE7-A995-4A147D857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2904" y="560367"/>
            <a:ext cx="8447720" cy="1136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3600"/>
              </a:lnSpc>
              <a:defRPr sz="4400" spc="70" baseline="0">
                <a:solidFill>
                  <a:schemeClr val="tx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ADD TITLE</a:t>
            </a:r>
            <a:endParaRPr lang="en-GB" dirty="0"/>
          </a:p>
        </p:txBody>
      </p:sp>
      <p:pic>
        <p:nvPicPr>
          <p:cNvPr id="5" name="Afbeelding 13">
            <a:extLst>
              <a:ext uri="{FF2B5EF4-FFF2-40B4-BE49-F238E27FC236}">
                <a16:creationId xmlns:a16="http://schemas.microsoft.com/office/drawing/2014/main" id="{A6DEE0E1-E6DD-48F9-961A-927DFCE674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6225042"/>
            <a:ext cx="1298114" cy="46197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8810624" y="3415144"/>
            <a:ext cx="333376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8810624" y="0"/>
            <a:ext cx="336879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68711" y="1708353"/>
            <a:ext cx="8441913" cy="44257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682384"/>
      </p:ext>
    </p:extLst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b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4454013" y="3415144"/>
            <a:ext cx="4689987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6145162" y="0"/>
            <a:ext cx="3002342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F078DCB-93EE-4BE7-A995-4A147D857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2904" y="560367"/>
            <a:ext cx="8447720" cy="1136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3600"/>
              </a:lnSpc>
              <a:defRPr sz="4400" spc="70" baseline="0">
                <a:solidFill>
                  <a:schemeClr val="tx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ADD TITLE</a:t>
            </a:r>
            <a:endParaRPr lang="en-GB" dirty="0"/>
          </a:p>
        </p:txBody>
      </p:sp>
      <p:pic>
        <p:nvPicPr>
          <p:cNvPr id="5" name="Afbeelding 13">
            <a:extLst>
              <a:ext uri="{FF2B5EF4-FFF2-40B4-BE49-F238E27FC236}">
                <a16:creationId xmlns:a16="http://schemas.microsoft.com/office/drawing/2014/main" id="{A6DEE0E1-E6DD-48F9-961A-927DFCE674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6225042"/>
            <a:ext cx="1298114" cy="46197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8810624" y="3415144"/>
            <a:ext cx="333376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8810624" y="0"/>
            <a:ext cx="336879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368712" y="1708353"/>
            <a:ext cx="4038600" cy="442574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766184" y="1708353"/>
            <a:ext cx="4038600" cy="442574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799215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c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4454013" y="3415144"/>
            <a:ext cx="4689987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6145162" y="0"/>
            <a:ext cx="3002342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4F078DCB-93EE-4BE7-A995-4A147D857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2904" y="560367"/>
            <a:ext cx="4523421" cy="1136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3600"/>
              </a:lnSpc>
              <a:defRPr sz="4400" spc="70" baseline="0">
                <a:solidFill>
                  <a:schemeClr val="tx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ADD TITLE</a:t>
            </a:r>
            <a:endParaRPr lang="en-GB" dirty="0"/>
          </a:p>
        </p:txBody>
      </p:sp>
      <p:pic>
        <p:nvPicPr>
          <p:cNvPr id="5" name="Afbeelding 13">
            <a:extLst>
              <a:ext uri="{FF2B5EF4-FFF2-40B4-BE49-F238E27FC236}">
                <a16:creationId xmlns:a16="http://schemas.microsoft.com/office/drawing/2014/main" id="{A6DEE0E1-E6DD-48F9-961A-927DFCE674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6225042"/>
            <a:ext cx="1298114" cy="46197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8810624" y="3415144"/>
            <a:ext cx="333376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8810624" y="0"/>
            <a:ext cx="336879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368712" y="1708353"/>
            <a:ext cx="4038600" cy="442574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4886325" y="547689"/>
            <a:ext cx="3924300" cy="2881312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4886325" y="3425979"/>
            <a:ext cx="3924300" cy="2708121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4754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16">
            <a:extLst>
              <a:ext uri="{FF2B5EF4-FFF2-40B4-BE49-F238E27FC236}">
                <a16:creationId xmlns:a16="http://schemas.microsoft.com/office/drawing/2014/main" id="{BE1EC009-1AB6-46B3-89FC-A2752A5CC63B}"/>
              </a:ext>
            </a:extLst>
          </p:cNvPr>
          <p:cNvSpPr/>
          <p:nvPr userDrawn="1"/>
        </p:nvSpPr>
        <p:spPr>
          <a:xfrm>
            <a:off x="1071717" y="2841524"/>
            <a:ext cx="8072284" cy="4016478"/>
          </a:xfrm>
          <a:prstGeom prst="rect">
            <a:avLst/>
          </a:prstGeom>
          <a:solidFill>
            <a:srgbClr val="62136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341199" y="3746090"/>
            <a:ext cx="8802801" cy="3111910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ijdelijke aanduiding voor tekst 12">
            <a:extLst>
              <a:ext uri="{FF2B5EF4-FFF2-40B4-BE49-F238E27FC236}">
                <a16:creationId xmlns:a16="http://schemas.microsoft.com/office/drawing/2014/main" id="{615C7DB6-2966-4805-BDB8-3CC368712F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7058" y="5486761"/>
            <a:ext cx="4189268" cy="4476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900"/>
              </a:lnSpc>
              <a:buNone/>
              <a:defRPr sz="2400" spc="40" baseline="0">
                <a:solidFill>
                  <a:schemeClr val="bg1"/>
                </a:solidFill>
                <a:latin typeface="+mn-lt"/>
                <a:ea typeface="Aero Light" pitchFamily="50" charset="2"/>
              </a:defRPr>
            </a:lvl1pPr>
            <a:lvl2pPr marL="457200" indent="0">
              <a:buNone/>
              <a:defRPr sz="2000">
                <a:latin typeface="Aero Light" pitchFamily="50" charset="2"/>
                <a:ea typeface="Aero Light" pitchFamily="50" charset="2"/>
              </a:defRPr>
            </a:lvl2pPr>
            <a:lvl3pPr marL="914400" indent="0">
              <a:buNone/>
              <a:defRPr sz="1800">
                <a:latin typeface="Aero Light" pitchFamily="50" charset="2"/>
                <a:ea typeface="Aero Light" pitchFamily="50" charset="2"/>
              </a:defRPr>
            </a:lvl3pPr>
            <a:lvl4pPr marL="1371600" indent="0">
              <a:buNone/>
              <a:defRPr sz="1600">
                <a:latin typeface="Aero Light" pitchFamily="50" charset="2"/>
                <a:ea typeface="Aero Light" pitchFamily="50" charset="2"/>
              </a:defRPr>
            </a:lvl4pPr>
            <a:lvl5pPr marL="1828800" indent="0">
              <a:buNone/>
              <a:defRPr sz="1600">
                <a:latin typeface="Aero Light" pitchFamily="50" charset="2"/>
                <a:ea typeface="Aero Light" pitchFamily="50" charset="2"/>
              </a:defRPr>
            </a:lvl5pPr>
          </a:lstStyle>
          <a:p>
            <a:pPr lvl="0"/>
            <a:r>
              <a:rPr lang="nl-NL" dirty="0"/>
              <a:t>Click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</a:t>
            </a:r>
            <a:r>
              <a:rPr lang="nl-NL" dirty="0"/>
              <a:t> </a:t>
            </a:r>
            <a:r>
              <a:rPr lang="nl-NL" dirty="0" err="1"/>
              <a:t>subtitle</a:t>
            </a:r>
            <a:endParaRPr lang="en-GB" dirty="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E5147CD9-9D85-4ED3-84D6-AA0AB22B9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31" y="546281"/>
            <a:ext cx="4325121" cy="15392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00422" y="4171745"/>
            <a:ext cx="4185903" cy="13048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4400" kern="1200" spc="70" baseline="0" dirty="0">
                <a:solidFill>
                  <a:schemeClr val="bg1"/>
                </a:solidFill>
                <a:latin typeface="Calibri bold" panose="020F0702030404030204" pitchFamily="34" charset="0"/>
                <a:ea typeface="Aero Bold" panose="02000000000000000000" pitchFamily="50" charset="2"/>
                <a:cs typeface="Calibri bold" panose="020F0702030404030204" pitchFamily="34" charset="0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TITLE</a:t>
            </a:r>
            <a:endParaRPr lang="en-GB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4886325" y="566738"/>
            <a:ext cx="3924300" cy="55673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3362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b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8810624" y="3415144"/>
            <a:ext cx="333376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8810624" y="0"/>
            <a:ext cx="336879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Afbeelding 22">
            <a:extLst>
              <a:ext uri="{FF2B5EF4-FFF2-40B4-BE49-F238E27FC236}">
                <a16:creationId xmlns:a16="http://schemas.microsoft.com/office/drawing/2014/main" id="{E63E3581-10E1-4073-944D-F8E146E171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30" y="546281"/>
            <a:ext cx="3919535" cy="139490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A199696C-1A0F-4C0D-85B6-89CC710B73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4983" y="3991479"/>
            <a:ext cx="4181342" cy="116797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4500"/>
              </a:lnSpc>
              <a:defRPr sz="4400" spc="70" baseline="0">
                <a:solidFill>
                  <a:schemeClr val="tx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EDIT TITLE</a:t>
            </a:r>
            <a:endParaRPr lang="en-GB" dirty="0"/>
          </a:p>
        </p:txBody>
      </p:sp>
      <p:sp>
        <p:nvSpPr>
          <p:cNvPr id="12" name="Ondertitel 2">
            <a:extLst>
              <a:ext uri="{FF2B5EF4-FFF2-40B4-BE49-F238E27FC236}">
                <a16:creationId xmlns:a16="http://schemas.microsoft.com/office/drawing/2014/main" id="{7D927364-844D-4A85-B6EB-FBFEED2E489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3346" y="5228105"/>
            <a:ext cx="4172979" cy="3515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spc="50" baseline="0">
                <a:solidFill>
                  <a:schemeClr val="tx2"/>
                </a:solidFill>
                <a:latin typeface="+mn-lt"/>
                <a:ea typeface="Aero Light" pitchFamily="50" charset="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Click to edit subtitle </a:t>
            </a:r>
            <a:endParaRPr lang="en-GB" dirty="0"/>
          </a:p>
        </p:txBody>
      </p:sp>
      <p:sp>
        <p:nvSpPr>
          <p:cNvPr id="13" name="Tijdelijke aanduiding voor tekst 9">
            <a:extLst>
              <a:ext uri="{FF2B5EF4-FFF2-40B4-BE49-F238E27FC236}">
                <a16:creationId xmlns:a16="http://schemas.microsoft.com/office/drawing/2014/main" id="{BFA6C715-12C9-4F92-B6DE-60323A6EC8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984" y="5788551"/>
            <a:ext cx="4181342" cy="681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 spc="50" baseline="0">
                <a:solidFill>
                  <a:schemeClr val="tx2"/>
                </a:solidFill>
                <a:latin typeface="+mj-lt"/>
                <a:ea typeface="Aero Light" pitchFamily="50" charset="2"/>
              </a:defRPr>
            </a:lvl1pPr>
          </a:lstStyle>
          <a:p>
            <a:pPr lvl="0"/>
            <a:r>
              <a:rPr lang="nl-NL" dirty="0"/>
              <a:t>Click to add presenter’s name and job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4886325" y="546100"/>
            <a:ext cx="3924300" cy="55880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464081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c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8810624" y="3415144"/>
            <a:ext cx="333376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8810624" y="0"/>
            <a:ext cx="336879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Afbeelding 22">
            <a:extLst>
              <a:ext uri="{FF2B5EF4-FFF2-40B4-BE49-F238E27FC236}">
                <a16:creationId xmlns:a16="http://schemas.microsoft.com/office/drawing/2014/main" id="{E63E3581-10E1-4073-944D-F8E146E171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30" y="546281"/>
            <a:ext cx="3919535" cy="1394901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itel 1">
            <a:extLst>
              <a:ext uri="{FF2B5EF4-FFF2-40B4-BE49-F238E27FC236}">
                <a16:creationId xmlns:a16="http://schemas.microsoft.com/office/drawing/2014/main" id="{A199696C-1A0F-4C0D-85B6-89CC710B73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4983" y="3991479"/>
            <a:ext cx="4181342" cy="116797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4500"/>
              </a:lnSpc>
              <a:defRPr sz="4400" spc="70" baseline="0">
                <a:solidFill>
                  <a:schemeClr val="tx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EDIT TITLE</a:t>
            </a:r>
            <a:endParaRPr lang="en-GB" dirty="0"/>
          </a:p>
        </p:txBody>
      </p:sp>
      <p:sp>
        <p:nvSpPr>
          <p:cNvPr id="12" name="Ondertitel 2">
            <a:extLst>
              <a:ext uri="{FF2B5EF4-FFF2-40B4-BE49-F238E27FC236}">
                <a16:creationId xmlns:a16="http://schemas.microsoft.com/office/drawing/2014/main" id="{7D927364-844D-4A85-B6EB-FBFEED2E489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3346" y="5228105"/>
            <a:ext cx="4172979" cy="3515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spc="50" baseline="0">
                <a:solidFill>
                  <a:schemeClr val="tx2"/>
                </a:solidFill>
                <a:latin typeface="+mn-lt"/>
                <a:ea typeface="Aero Light" pitchFamily="50" charset="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Click to edit subtitle </a:t>
            </a:r>
            <a:endParaRPr lang="en-GB" dirty="0"/>
          </a:p>
        </p:txBody>
      </p:sp>
      <p:sp>
        <p:nvSpPr>
          <p:cNvPr id="13" name="Tijdelijke aanduiding voor tekst 9">
            <a:extLst>
              <a:ext uri="{FF2B5EF4-FFF2-40B4-BE49-F238E27FC236}">
                <a16:creationId xmlns:a16="http://schemas.microsoft.com/office/drawing/2014/main" id="{BFA6C715-12C9-4F92-B6DE-60323A6EC8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984" y="5788551"/>
            <a:ext cx="4181342" cy="681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 spc="50" baseline="0">
                <a:solidFill>
                  <a:schemeClr val="tx2"/>
                </a:solidFill>
                <a:latin typeface="+mj-lt"/>
                <a:ea typeface="Aero Light" pitchFamily="50" charset="2"/>
              </a:defRPr>
            </a:lvl1pPr>
          </a:lstStyle>
          <a:p>
            <a:pPr lvl="0"/>
            <a:r>
              <a:rPr lang="nl-NL" dirty="0"/>
              <a:t>Click to add presenter’s name </a:t>
            </a:r>
            <a:br>
              <a:rPr lang="nl-NL" dirty="0"/>
            </a:br>
            <a:r>
              <a:rPr lang="nl-NL" dirty="0"/>
              <a:t>Job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4886325" y="566738"/>
            <a:ext cx="3924300" cy="28622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4886325" y="3429000"/>
            <a:ext cx="3924300" cy="270510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97413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a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>
            <a:extLst>
              <a:ext uri="{FF2B5EF4-FFF2-40B4-BE49-F238E27FC236}">
                <a16:creationId xmlns:a16="http://schemas.microsoft.com/office/drawing/2014/main" id="{BE1EC009-1AB6-46B3-89FC-A2752A5CC63B}"/>
              </a:ext>
            </a:extLst>
          </p:cNvPr>
          <p:cNvSpPr/>
          <p:nvPr userDrawn="1"/>
        </p:nvSpPr>
        <p:spPr>
          <a:xfrm>
            <a:off x="3243741" y="2741424"/>
            <a:ext cx="5896843" cy="411657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363785" y="3415144"/>
            <a:ext cx="8432223" cy="34428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A199696C-1A0F-4C0D-85B6-89CC710B73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4983" y="3991479"/>
            <a:ext cx="7632772" cy="116797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4500"/>
              </a:lnSpc>
              <a:defRPr sz="4400" spc="70" baseline="0">
                <a:solidFill>
                  <a:schemeClr val="bg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EDIT TITLE</a:t>
            </a:r>
            <a:endParaRPr lang="en-GB" dirty="0"/>
          </a:p>
        </p:txBody>
      </p:sp>
      <p:sp>
        <p:nvSpPr>
          <p:cNvPr id="20" name="Ondertitel 2">
            <a:extLst>
              <a:ext uri="{FF2B5EF4-FFF2-40B4-BE49-F238E27FC236}">
                <a16:creationId xmlns:a16="http://schemas.microsoft.com/office/drawing/2014/main" id="{7D927364-844D-4A85-B6EB-FBFEED2E489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3346" y="5228105"/>
            <a:ext cx="4172979" cy="3515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spc="50" baseline="0">
                <a:solidFill>
                  <a:schemeClr val="bg2"/>
                </a:solidFill>
                <a:latin typeface="+mn-lt"/>
                <a:ea typeface="Aero Light" pitchFamily="50" charset="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Click to edit subtitle </a:t>
            </a:r>
            <a:endParaRPr lang="en-GB" dirty="0"/>
          </a:p>
        </p:txBody>
      </p:sp>
      <p:sp>
        <p:nvSpPr>
          <p:cNvPr id="21" name="Tijdelijke aanduiding voor tekst 9">
            <a:extLst>
              <a:ext uri="{FF2B5EF4-FFF2-40B4-BE49-F238E27FC236}">
                <a16:creationId xmlns:a16="http://schemas.microsoft.com/office/drawing/2014/main" id="{BFA6C715-12C9-4F92-B6DE-60323A6EC8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983" y="5788551"/>
            <a:ext cx="5823635" cy="681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 spc="50" baseline="0">
                <a:solidFill>
                  <a:schemeClr val="bg2"/>
                </a:solidFill>
                <a:latin typeface="+mj-lt"/>
                <a:ea typeface="Aero Light" pitchFamily="50" charset="2"/>
              </a:defRPr>
            </a:lvl1pPr>
          </a:lstStyle>
          <a:p>
            <a:pPr lvl="0"/>
            <a:r>
              <a:rPr lang="nl-NL" dirty="0"/>
              <a:t>Click to add presenter’s name and job title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E63E3581-10E1-4073-944D-F8E146E171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30" y="546281"/>
            <a:ext cx="3919535" cy="13949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4886325" y="546100"/>
            <a:ext cx="3924300" cy="2868613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783420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b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>
            <a:extLst>
              <a:ext uri="{FF2B5EF4-FFF2-40B4-BE49-F238E27FC236}">
                <a16:creationId xmlns:a16="http://schemas.microsoft.com/office/drawing/2014/main" id="{BE1EC009-1AB6-46B3-89FC-A2752A5CC63B}"/>
              </a:ext>
            </a:extLst>
          </p:cNvPr>
          <p:cNvSpPr/>
          <p:nvPr userDrawn="1"/>
        </p:nvSpPr>
        <p:spPr>
          <a:xfrm>
            <a:off x="3243741" y="2741424"/>
            <a:ext cx="5896843" cy="411657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363785" y="3415144"/>
            <a:ext cx="8432223" cy="34428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A199696C-1A0F-4C0D-85B6-89CC710B73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4983" y="3991479"/>
            <a:ext cx="4181342" cy="116797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4500"/>
              </a:lnSpc>
              <a:defRPr sz="4400" spc="70" baseline="0">
                <a:solidFill>
                  <a:schemeClr val="bg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EDIT</a:t>
            </a:r>
            <a:br>
              <a:rPr lang="nl-NL" dirty="0"/>
            </a:br>
            <a:r>
              <a:rPr lang="nl-NL" dirty="0"/>
              <a:t>TITLE</a:t>
            </a:r>
            <a:endParaRPr lang="en-GB" dirty="0"/>
          </a:p>
        </p:txBody>
      </p:sp>
      <p:sp>
        <p:nvSpPr>
          <p:cNvPr id="20" name="Ondertitel 2">
            <a:extLst>
              <a:ext uri="{FF2B5EF4-FFF2-40B4-BE49-F238E27FC236}">
                <a16:creationId xmlns:a16="http://schemas.microsoft.com/office/drawing/2014/main" id="{7D927364-844D-4A85-B6EB-FBFEED2E489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3346" y="5228105"/>
            <a:ext cx="4172979" cy="3515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spc="50" baseline="0">
                <a:solidFill>
                  <a:schemeClr val="bg2"/>
                </a:solidFill>
                <a:latin typeface="+mn-lt"/>
                <a:ea typeface="Aero Light" pitchFamily="50" charset="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Click to edit subtitle </a:t>
            </a:r>
            <a:endParaRPr lang="en-GB" dirty="0"/>
          </a:p>
        </p:txBody>
      </p:sp>
      <p:sp>
        <p:nvSpPr>
          <p:cNvPr id="21" name="Tijdelijke aanduiding voor tekst 9">
            <a:extLst>
              <a:ext uri="{FF2B5EF4-FFF2-40B4-BE49-F238E27FC236}">
                <a16:creationId xmlns:a16="http://schemas.microsoft.com/office/drawing/2014/main" id="{BFA6C715-12C9-4F92-B6DE-60323A6EC8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984" y="5788551"/>
            <a:ext cx="4181342" cy="602417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 spc="50" baseline="0">
                <a:solidFill>
                  <a:schemeClr val="bg2"/>
                </a:solidFill>
                <a:latin typeface="+mj-lt"/>
                <a:ea typeface="Aero Light" pitchFamily="50" charset="2"/>
              </a:defRPr>
            </a:lvl1pPr>
          </a:lstStyle>
          <a:p>
            <a:pPr lvl="0"/>
            <a:r>
              <a:rPr lang="nl-NL" dirty="0"/>
              <a:t>Click to add presenter’s name and </a:t>
            </a:r>
            <a:br>
              <a:rPr lang="nl-NL" dirty="0"/>
            </a:br>
            <a:r>
              <a:rPr lang="nl-NL" dirty="0"/>
              <a:t>job title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E63E3581-10E1-4073-944D-F8E146E171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30" y="546281"/>
            <a:ext cx="3919535" cy="13949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4886325" y="566738"/>
            <a:ext cx="3924300" cy="5567362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330080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c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 16">
            <a:extLst>
              <a:ext uri="{FF2B5EF4-FFF2-40B4-BE49-F238E27FC236}">
                <a16:creationId xmlns:a16="http://schemas.microsoft.com/office/drawing/2014/main" id="{BE1EC009-1AB6-46B3-89FC-A2752A5CC63B}"/>
              </a:ext>
            </a:extLst>
          </p:cNvPr>
          <p:cNvSpPr/>
          <p:nvPr userDrawn="1"/>
        </p:nvSpPr>
        <p:spPr>
          <a:xfrm>
            <a:off x="3243741" y="2741424"/>
            <a:ext cx="5896843" cy="411657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378402" y="3415144"/>
            <a:ext cx="8432223" cy="34428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A199696C-1A0F-4C0D-85B6-89CC710B738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04983" y="3991479"/>
            <a:ext cx="4181342" cy="1167973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4500"/>
              </a:lnSpc>
              <a:defRPr sz="4400" spc="70" baseline="0">
                <a:solidFill>
                  <a:schemeClr val="bg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EDIT TITLE</a:t>
            </a:r>
            <a:endParaRPr lang="en-GB" dirty="0"/>
          </a:p>
        </p:txBody>
      </p:sp>
      <p:sp>
        <p:nvSpPr>
          <p:cNvPr id="20" name="Ondertitel 2">
            <a:extLst>
              <a:ext uri="{FF2B5EF4-FFF2-40B4-BE49-F238E27FC236}">
                <a16:creationId xmlns:a16="http://schemas.microsoft.com/office/drawing/2014/main" id="{7D927364-844D-4A85-B6EB-FBFEED2E489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13346" y="5228105"/>
            <a:ext cx="4172979" cy="35156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spc="50" baseline="0">
                <a:solidFill>
                  <a:schemeClr val="bg2"/>
                </a:solidFill>
                <a:latin typeface="+mn-lt"/>
                <a:ea typeface="Aero Light" pitchFamily="50" charset="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Click to edit subtitle </a:t>
            </a:r>
            <a:endParaRPr lang="en-GB" dirty="0"/>
          </a:p>
        </p:txBody>
      </p:sp>
      <p:sp>
        <p:nvSpPr>
          <p:cNvPr id="21" name="Tijdelijke aanduiding voor tekst 9">
            <a:extLst>
              <a:ext uri="{FF2B5EF4-FFF2-40B4-BE49-F238E27FC236}">
                <a16:creationId xmlns:a16="http://schemas.microsoft.com/office/drawing/2014/main" id="{BFA6C715-12C9-4F92-B6DE-60323A6EC8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4984" y="5788551"/>
            <a:ext cx="4181342" cy="6810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000" spc="50" baseline="0">
                <a:solidFill>
                  <a:schemeClr val="bg2"/>
                </a:solidFill>
                <a:latin typeface="+mj-lt"/>
                <a:ea typeface="Aero Light" pitchFamily="50" charset="2"/>
              </a:defRPr>
            </a:lvl1pPr>
          </a:lstStyle>
          <a:p>
            <a:pPr lvl="0"/>
            <a:r>
              <a:rPr lang="nl-NL" dirty="0"/>
              <a:t>Click to add presenter’s name and job title</a:t>
            </a:r>
          </a:p>
        </p:txBody>
      </p:sp>
      <p:pic>
        <p:nvPicPr>
          <p:cNvPr id="23" name="Afbeelding 22">
            <a:extLst>
              <a:ext uri="{FF2B5EF4-FFF2-40B4-BE49-F238E27FC236}">
                <a16:creationId xmlns:a16="http://schemas.microsoft.com/office/drawing/2014/main" id="{E63E3581-10E1-4073-944D-F8E146E1713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30" y="546281"/>
            <a:ext cx="3919535" cy="139490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ijdelijke aanduiding voor afbeelding 4">
            <a:extLst>
              <a:ext uri="{FF2B5EF4-FFF2-40B4-BE49-F238E27FC236}">
                <a16:creationId xmlns:a16="http://schemas.microsoft.com/office/drawing/2014/main" id="{CF0C1C67-8795-4378-A1C9-7F9D220294C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886326" y="546281"/>
            <a:ext cx="3909682" cy="286886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  <a:prstDash val="sysDot"/>
          </a:ln>
        </p:spPr>
        <p:txBody>
          <a:bodyPr anchor="t" anchorCtr="0">
            <a:normAutofit/>
          </a:bodyPr>
          <a:lstStyle>
            <a:lvl1pPr marL="0" indent="0" algn="l">
              <a:buNone/>
              <a:defRPr sz="1200">
                <a:solidFill>
                  <a:schemeClr val="tx1"/>
                </a:solidFill>
                <a:latin typeface="+mj-lt"/>
                <a:ea typeface="Aero Light" pitchFamily="50" charset="2"/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9" name="Tijdelijke aanduiding voor afbeelding 4">
            <a:extLst>
              <a:ext uri="{FF2B5EF4-FFF2-40B4-BE49-F238E27FC236}">
                <a16:creationId xmlns:a16="http://schemas.microsoft.com/office/drawing/2014/main" id="{CF0C1C67-8795-4378-A1C9-7F9D220294C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891111" y="3424976"/>
            <a:ext cx="3909682" cy="286886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  <a:prstDash val="sysDot"/>
          </a:ln>
        </p:spPr>
        <p:txBody>
          <a:bodyPr anchor="t" anchorCtr="0">
            <a:normAutofit/>
          </a:bodyPr>
          <a:lstStyle>
            <a:lvl1pPr marL="0" indent="0" algn="l">
              <a:buNone/>
              <a:defRPr sz="1200">
                <a:solidFill>
                  <a:schemeClr val="tx1"/>
                </a:solidFill>
                <a:latin typeface="+mj-lt"/>
                <a:ea typeface="Aero Light" pitchFamily="50" charset="2"/>
              </a:defRPr>
            </a:lvl1pPr>
          </a:lstStyle>
          <a:p>
            <a:r>
              <a:rPr lang="en-GB" dirty="0"/>
              <a:t>PICTURE</a:t>
            </a:r>
          </a:p>
        </p:txBody>
      </p:sp>
    </p:spTree>
    <p:extLst>
      <p:ext uri="{BB962C8B-B14F-4D97-AF65-F5344CB8AC3E}">
        <p14:creationId xmlns:p14="http://schemas.microsoft.com/office/powerpoint/2010/main" val="1438311642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_ F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13">
            <a:extLst>
              <a:ext uri="{FF2B5EF4-FFF2-40B4-BE49-F238E27FC236}">
                <a16:creationId xmlns:a16="http://schemas.microsoft.com/office/drawing/2014/main" id="{A6DEE0E1-E6DD-48F9-961A-927DFCE674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6225042"/>
            <a:ext cx="1298114" cy="46197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4454013" y="3415144"/>
            <a:ext cx="4689987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6145162" y="0"/>
            <a:ext cx="3002342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ijdelijke aanduiding voor tekst 3">
            <a:extLst>
              <a:ext uri="{FF2B5EF4-FFF2-40B4-BE49-F238E27FC236}">
                <a16:creationId xmlns:a16="http://schemas.microsoft.com/office/drawing/2014/main" id="{87A365B2-30D8-46C0-9FAA-25F176FE6749}"/>
              </a:ext>
            </a:extLst>
          </p:cNvPr>
          <p:cNvSpPr txBox="1">
            <a:spLocks/>
          </p:cNvSpPr>
          <p:nvPr userDrawn="1"/>
        </p:nvSpPr>
        <p:spPr>
          <a:xfrm>
            <a:off x="346075" y="4184651"/>
            <a:ext cx="4530013" cy="1949450"/>
          </a:xfrm>
          <a:prstGeom prst="rect">
            <a:avLst/>
          </a:prstGeom>
          <a:solidFill>
            <a:schemeClr val="tx2"/>
          </a:solidFill>
        </p:spPr>
        <p:txBody>
          <a:bodyPr lIns="252000" tIns="25200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bg1"/>
                </a:solidFill>
                <a:latin typeface="+mj-lt"/>
                <a:ea typeface="Aero Light" pitchFamily="50" charset="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3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3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3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3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endParaRPr lang="en-GB" sz="2200" dirty="0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02" y="3247779"/>
            <a:ext cx="2537455" cy="582209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33" b="11158"/>
          <a:stretch/>
        </p:blipFill>
        <p:spPr bwMode="auto">
          <a:xfrm>
            <a:off x="1199898" y="1696762"/>
            <a:ext cx="957263" cy="38749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 userDrawn="1"/>
        </p:nvSpPr>
        <p:spPr>
          <a:xfrm>
            <a:off x="2677440" y="4949770"/>
            <a:ext cx="2191666" cy="950189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+mj-lt"/>
              </a:rPr>
              <a:t>UK city for students</a:t>
            </a:r>
          </a:p>
          <a:p>
            <a:pPr algn="ctr"/>
            <a:r>
              <a:rPr lang="en-GB" sz="1600" dirty="0" err="1">
                <a:solidFill>
                  <a:schemeClr val="bg1"/>
                </a:solidFill>
                <a:latin typeface="+mj-lt"/>
              </a:rPr>
              <a:t>Natwest</a:t>
            </a:r>
            <a:r>
              <a:rPr lang="en-GB" sz="1600" dirty="0">
                <a:solidFill>
                  <a:schemeClr val="bg1"/>
                </a:solidFill>
                <a:latin typeface="+mj-lt"/>
              </a:rPr>
              <a:t> student living index 2016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6057035" y="5385545"/>
            <a:ext cx="2929007" cy="842243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+mj-lt"/>
              </a:rPr>
              <a:t>University of Portsmouth in top 15% for student satisfaction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latin typeface="+mj-lt"/>
              </a:rPr>
              <a:t>(National Student Survey 2017)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4450787" y="3973968"/>
            <a:ext cx="3395937" cy="95476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+mj-lt"/>
              </a:rPr>
              <a:t>of </a:t>
            </a:r>
            <a:r>
              <a:rPr lang="en-GB" sz="1600" dirty="0">
                <a:solidFill>
                  <a:schemeClr val="bg1"/>
                </a:solidFill>
                <a:latin typeface="Calibri bold" panose="020F0702030404030204" pitchFamily="34" charset="0"/>
              </a:rPr>
              <a:t>GRADUATES WORKING </a:t>
            </a:r>
            <a:br>
              <a:rPr lang="en-GB" sz="1600" dirty="0">
                <a:solidFill>
                  <a:schemeClr val="bg1"/>
                </a:solidFill>
                <a:latin typeface="Calibri bold" panose="020F0702030404030204" pitchFamily="34" charset="0"/>
              </a:rPr>
            </a:br>
            <a:r>
              <a:rPr lang="en-GB" sz="1600" dirty="0">
                <a:solidFill>
                  <a:schemeClr val="bg1"/>
                </a:solidFill>
                <a:latin typeface="+mj-lt"/>
              </a:rPr>
              <a:t>or in </a:t>
            </a:r>
            <a:r>
              <a:rPr lang="en-GB" sz="1600" dirty="0">
                <a:solidFill>
                  <a:schemeClr val="bg1"/>
                </a:solidFill>
                <a:latin typeface="Calibri bold" panose="020F0702030404030204" pitchFamily="34" charset="0"/>
              </a:rPr>
              <a:t>FURTHER STUDY </a:t>
            </a:r>
            <a:br>
              <a:rPr lang="en-GB" sz="1600" dirty="0">
                <a:solidFill>
                  <a:schemeClr val="bg1"/>
                </a:solidFill>
              </a:rPr>
            </a:br>
            <a:r>
              <a:rPr lang="en-GB" sz="1600" dirty="0">
                <a:solidFill>
                  <a:schemeClr val="bg1"/>
                </a:solidFill>
              </a:rPr>
              <a:t>(</a:t>
            </a:r>
            <a:r>
              <a:rPr lang="en-GB" sz="1600" dirty="0" err="1">
                <a:solidFill>
                  <a:schemeClr val="bg1"/>
                </a:solidFill>
                <a:latin typeface="+mj-lt"/>
              </a:rPr>
              <a:t>DLHE</a:t>
            </a:r>
            <a:r>
              <a:rPr lang="en-GB" sz="1600" dirty="0">
                <a:solidFill>
                  <a:schemeClr val="bg1"/>
                </a:solidFill>
                <a:latin typeface="+mj-lt"/>
              </a:rPr>
              <a:t> 2016)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310632" y="4408668"/>
            <a:ext cx="2429356" cy="1500237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/>
            <a:r>
              <a:rPr lang="en-GB" sz="1700" dirty="0">
                <a:solidFill>
                  <a:schemeClr val="bg2"/>
                </a:solidFill>
                <a:latin typeface="Calibri bold" panose="020F0702030404030204" pitchFamily="34" charset="0"/>
              </a:rPr>
              <a:t>NEW UNIVERSITIES </a:t>
            </a:r>
            <a:br>
              <a:rPr lang="en-GB" sz="1700" dirty="0">
                <a:solidFill>
                  <a:schemeClr val="bg2"/>
                </a:solidFill>
                <a:latin typeface="+mj-lt"/>
              </a:rPr>
            </a:br>
            <a:r>
              <a:rPr lang="en-GB" sz="1600" dirty="0">
                <a:solidFill>
                  <a:schemeClr val="bg2"/>
                </a:solidFill>
                <a:latin typeface="+mj-lt"/>
              </a:rPr>
              <a:t>in the Times Higher Education Young</a:t>
            </a:r>
            <a:br>
              <a:rPr lang="en-GB" sz="1600" dirty="0">
                <a:solidFill>
                  <a:schemeClr val="bg2"/>
                </a:solidFill>
                <a:latin typeface="+mj-lt"/>
              </a:rPr>
            </a:br>
            <a:r>
              <a:rPr lang="en-GB" sz="1600" dirty="0">
                <a:solidFill>
                  <a:schemeClr val="bg2"/>
                </a:solidFill>
                <a:latin typeface="+mj-lt"/>
              </a:rPr>
              <a:t>University Rankings 2017</a:t>
            </a:r>
            <a:endParaRPr lang="en-GB" sz="16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174008" y="816535"/>
            <a:ext cx="2655668" cy="717033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/>
            <a:r>
              <a:rPr lang="en-GB" sz="1600" dirty="0">
                <a:solidFill>
                  <a:schemeClr val="bg2"/>
                </a:solidFill>
                <a:latin typeface="+mj-lt"/>
              </a:rPr>
              <a:t>in The Guardian’s </a:t>
            </a:r>
            <a:br>
              <a:rPr lang="en-GB" sz="1600" dirty="0">
                <a:solidFill>
                  <a:schemeClr val="bg2"/>
                </a:solidFill>
                <a:latin typeface="+mj-lt"/>
              </a:rPr>
            </a:br>
            <a:r>
              <a:rPr lang="en-GB" sz="1600" dirty="0">
                <a:solidFill>
                  <a:schemeClr val="bg2"/>
                </a:solidFill>
                <a:latin typeface="+mj-lt"/>
              </a:rPr>
              <a:t>University guide 2018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974093" y="1034054"/>
            <a:ext cx="2657475" cy="1712913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  <a:latin typeface="+mj-lt"/>
              </a:rPr>
              <a:t>in the UK for </a:t>
            </a:r>
            <a:r>
              <a:rPr lang="en-GB" dirty="0">
                <a:solidFill>
                  <a:schemeClr val="tx2"/>
                </a:solidFill>
                <a:latin typeface="Calibri bold" panose="020F0702030404030204" pitchFamily="34" charset="0"/>
              </a:rPr>
              <a:t>BOOSTING GRADUATE SALARIES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2749513" y="4321325"/>
            <a:ext cx="1097280" cy="108204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l"/>
            <a:r>
              <a:rPr lang="en-GB" sz="7200" b="1" spc="70" dirty="0">
                <a:solidFill>
                  <a:schemeClr val="accent1"/>
                </a:solidFill>
                <a:latin typeface="Vrinda" panose="020B0502040204020203" pitchFamily="34" charset="0"/>
                <a:ea typeface="Aero Bold" panose="02000000000000000000" pitchFamily="50" charset="2"/>
                <a:cs typeface="Vrinda" panose="020B0502040204020203" pitchFamily="34" charset="0"/>
              </a:rPr>
              <a:t>£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7182771" y="899412"/>
            <a:ext cx="1499357" cy="1455789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l"/>
            <a:r>
              <a:rPr lang="en-GB" sz="4000" spc="70" dirty="0">
                <a:solidFill>
                  <a:schemeClr val="bg2"/>
                </a:solidFill>
                <a:latin typeface="Calibri bold" panose="020F0702030404030204" pitchFamily="34" charset="0"/>
                <a:ea typeface="Aero Bold" panose="02000000000000000000" pitchFamily="50" charset="2"/>
                <a:cs typeface="Calibri bold" panose="020F0702030404030204" pitchFamily="34" charset="0"/>
                <a:sym typeface="Wingdings"/>
              </a:rPr>
              <a:t>5</a:t>
            </a:r>
            <a:endParaRPr lang="en-GB" sz="4000" spc="70" dirty="0">
              <a:solidFill>
                <a:schemeClr val="bg2"/>
              </a:solidFill>
              <a:latin typeface="Calibri bold" panose="020F0702030404030204" pitchFamily="34" charset="0"/>
              <a:ea typeface="Aero Bold" panose="02000000000000000000" pitchFamily="50" charset="2"/>
              <a:cs typeface="Calibri bold" panose="020F0702030404030204" pitchFamily="34" charset="0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6174008" y="443579"/>
            <a:ext cx="26556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spc="70" dirty="0">
                <a:solidFill>
                  <a:schemeClr val="bg2"/>
                </a:solidFill>
                <a:latin typeface="Calibri bold" panose="020F0702030404030204" pitchFamily="34" charset="0"/>
                <a:ea typeface="Aero Bold" panose="02000000000000000000" pitchFamily="50" charset="2"/>
                <a:cs typeface="Calibri bold" panose="020F0702030404030204" pitchFamily="34" charset="0"/>
              </a:rPr>
              <a:t>TOP 40</a:t>
            </a:r>
          </a:p>
        </p:txBody>
      </p:sp>
      <p:sp>
        <p:nvSpPr>
          <p:cNvPr id="24" name="Rectangle 23"/>
          <p:cNvSpPr/>
          <p:nvPr userDrawn="1"/>
        </p:nvSpPr>
        <p:spPr>
          <a:xfrm>
            <a:off x="531320" y="4324688"/>
            <a:ext cx="20002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spc="70" dirty="0">
                <a:solidFill>
                  <a:schemeClr val="bg2"/>
                </a:solidFill>
                <a:latin typeface="Calibri bold" panose="020F0702030404030204" pitchFamily="34" charset="0"/>
                <a:ea typeface="Aero Bold" panose="02000000000000000000" pitchFamily="50" charset="2"/>
                <a:cs typeface="Calibri bold" panose="020F0702030404030204" pitchFamily="34" charset="0"/>
              </a:rPr>
              <a:t>TOP 100</a:t>
            </a:r>
          </a:p>
        </p:txBody>
      </p:sp>
      <p:sp>
        <p:nvSpPr>
          <p:cNvPr id="25" name="TextBox 24"/>
          <p:cNvSpPr txBox="1"/>
          <p:nvPr userDrawn="1"/>
        </p:nvSpPr>
        <p:spPr>
          <a:xfrm>
            <a:off x="7367090" y="1338869"/>
            <a:ext cx="1046763" cy="1073254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l"/>
            <a:r>
              <a:rPr lang="en-GB" sz="4800" spc="70" dirty="0">
                <a:solidFill>
                  <a:schemeClr val="accent1"/>
                </a:solidFill>
                <a:latin typeface="Berlin Sans FB Demi" panose="020E0802020502020306" pitchFamily="34" charset="0"/>
                <a:ea typeface="Aero Bold" panose="02000000000000000000" pitchFamily="50" charset="2"/>
                <a:cs typeface="Calibri bold" panose="020F0702030404030204" pitchFamily="34" charset="0"/>
                <a:sym typeface="Wingdings"/>
              </a:rPr>
              <a:t></a:t>
            </a:r>
            <a:endParaRPr lang="en-GB" sz="4800" spc="70" dirty="0">
              <a:solidFill>
                <a:schemeClr val="accent1"/>
              </a:solidFill>
              <a:latin typeface="Berlin Sans FB Demi" panose="020E0802020502020306" pitchFamily="34" charset="0"/>
              <a:ea typeface="Aero Bold" panose="02000000000000000000" pitchFamily="50" charset="2"/>
              <a:cs typeface="Calibri bold" panose="020F0702030404030204" pitchFamily="34" charset="0"/>
            </a:endParaRPr>
          </a:p>
        </p:txBody>
      </p:sp>
      <p:sp>
        <p:nvSpPr>
          <p:cNvPr id="26" name="TextBox 25"/>
          <p:cNvSpPr txBox="1"/>
          <p:nvPr userDrawn="1"/>
        </p:nvSpPr>
        <p:spPr>
          <a:xfrm>
            <a:off x="3001290" y="4272575"/>
            <a:ext cx="2017041" cy="745417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Calibri bold" panose="020F0702030404030204" pitchFamily="34" charset="0"/>
              </a:rPr>
              <a:t>MOST</a:t>
            </a:r>
            <a:r>
              <a:rPr lang="en-GB" sz="1600" dirty="0">
                <a:solidFill>
                  <a:schemeClr val="bg1"/>
                </a:solidFill>
                <a:latin typeface="Calibri bold" panose="020F0702030404030204" pitchFamily="34" charset="0"/>
              </a:rPr>
              <a:t> </a:t>
            </a:r>
            <a:endParaRPr lang="en-GB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2928377" y="4756148"/>
            <a:ext cx="2191666" cy="393643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Calibri bold" panose="020F0702030404030204" pitchFamily="34" charset="0"/>
              </a:rPr>
              <a:t>AFFORDABLE</a:t>
            </a:r>
            <a:r>
              <a:rPr lang="en-GB" sz="1700" dirty="0">
                <a:solidFill>
                  <a:schemeClr val="bg1"/>
                </a:solidFill>
                <a:latin typeface="Calibri bold" panose="020F0702030404030204" pitchFamily="34" charset="0"/>
              </a:rPr>
              <a:t> </a:t>
            </a:r>
            <a:endParaRPr lang="en-GB" sz="17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 userDrawn="1"/>
        </p:nvSpPr>
        <p:spPr>
          <a:xfrm>
            <a:off x="5355568" y="4984039"/>
            <a:ext cx="2929007" cy="619125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/>
            <a:r>
              <a:rPr lang="en-GB" sz="4300" spc="70" dirty="0">
                <a:solidFill>
                  <a:schemeClr val="bg1"/>
                </a:solidFill>
                <a:latin typeface="Calibri bold" panose="020F0702030404030204" pitchFamily="34" charset="0"/>
                <a:ea typeface="Aero Bold" panose="02000000000000000000" pitchFamily="50" charset="2"/>
                <a:cs typeface="Calibri bold" panose="020F0702030404030204" pitchFamily="34" charset="0"/>
              </a:rPr>
              <a:t>88% </a:t>
            </a:r>
            <a:endParaRPr lang="en-GB" sz="43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 userDrawn="1"/>
        </p:nvSpPr>
        <p:spPr>
          <a:xfrm>
            <a:off x="4849322" y="3645637"/>
            <a:ext cx="2554123" cy="671512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92500" lnSpcReduction="10000"/>
          </a:bodyPr>
          <a:lstStyle/>
          <a:p>
            <a:pPr algn="ctr"/>
            <a:r>
              <a:rPr lang="en-GB" sz="4300" spc="70" dirty="0">
                <a:solidFill>
                  <a:schemeClr val="bg1"/>
                </a:solidFill>
                <a:latin typeface="Calibri bold" panose="020F0702030404030204" pitchFamily="34" charset="0"/>
                <a:ea typeface="Aero Bold" panose="02000000000000000000" pitchFamily="50" charset="2"/>
                <a:cs typeface="Calibri bold" panose="020F0702030404030204" pitchFamily="34" charset="0"/>
              </a:rPr>
              <a:t>96.5% </a:t>
            </a:r>
            <a:endParaRPr lang="en-GB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6135908" y="2342544"/>
            <a:ext cx="2831083" cy="95476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/>
            <a:r>
              <a:rPr lang="en-GB" sz="1700" dirty="0">
                <a:solidFill>
                  <a:schemeClr val="bg2"/>
                </a:solidFill>
                <a:latin typeface="+mj-lt"/>
              </a:rPr>
              <a:t>Rating for </a:t>
            </a:r>
            <a:br>
              <a:rPr lang="en-GB" sz="1700" dirty="0">
                <a:solidFill>
                  <a:schemeClr val="bg2"/>
                </a:solidFill>
                <a:latin typeface="+mj-lt"/>
              </a:rPr>
            </a:br>
            <a:r>
              <a:rPr lang="en-GB" sz="1700" dirty="0">
                <a:solidFill>
                  <a:schemeClr val="bg2"/>
                </a:solidFill>
                <a:latin typeface="Calibri bold" panose="020F0702030404030204" pitchFamily="34" charset="0"/>
              </a:rPr>
              <a:t>TEACHING,  EMPLOYABILITY </a:t>
            </a:r>
            <a:br>
              <a:rPr lang="en-GB" sz="1700" dirty="0">
                <a:solidFill>
                  <a:schemeClr val="bg2"/>
                </a:solidFill>
                <a:latin typeface="Calibri bold" panose="020F0702030404030204" pitchFamily="34" charset="0"/>
              </a:rPr>
            </a:br>
            <a:r>
              <a:rPr lang="en-GB" sz="1700" dirty="0">
                <a:solidFill>
                  <a:schemeClr val="bg2"/>
                </a:solidFill>
                <a:latin typeface="+mj-lt"/>
              </a:rPr>
              <a:t>and </a:t>
            </a:r>
            <a:r>
              <a:rPr lang="en-GB" sz="1700" dirty="0">
                <a:solidFill>
                  <a:schemeClr val="bg2"/>
                </a:solidFill>
                <a:latin typeface="Calibri bold" panose="020F0702030404030204" pitchFamily="34" charset="0"/>
              </a:rPr>
              <a:t>FACILITIES</a:t>
            </a:r>
          </a:p>
          <a:p>
            <a:pPr algn="ctr"/>
            <a:r>
              <a:rPr lang="en-GB" sz="1600" dirty="0">
                <a:solidFill>
                  <a:schemeClr val="bg2"/>
                </a:solidFill>
                <a:latin typeface="+mj-lt"/>
              </a:rPr>
              <a:t>(QS World University Ranking)</a:t>
            </a:r>
          </a:p>
        </p:txBody>
      </p:sp>
      <p:sp>
        <p:nvSpPr>
          <p:cNvPr id="31" name="TextBox 30"/>
          <p:cNvSpPr txBox="1"/>
          <p:nvPr userDrawn="1"/>
        </p:nvSpPr>
        <p:spPr>
          <a:xfrm>
            <a:off x="1582605" y="546434"/>
            <a:ext cx="2657475" cy="1712913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/>
            <a:r>
              <a:rPr lang="en-GB" sz="4400" spc="70" dirty="0">
                <a:solidFill>
                  <a:schemeClr val="tx2"/>
                </a:solidFill>
                <a:latin typeface="Calibri bold" panose="020F0702030404030204" pitchFamily="34" charset="0"/>
                <a:ea typeface="Aero Bold" panose="02000000000000000000" pitchFamily="50" charset="2"/>
                <a:cs typeface="Calibri bold" panose="020F0702030404030204" pitchFamily="34" charset="0"/>
              </a:rPr>
              <a:t>NO.1</a:t>
            </a:r>
            <a:endParaRPr lang="en-GB" dirty="0">
              <a:solidFill>
                <a:schemeClr val="tx2"/>
              </a:solidFill>
              <a:latin typeface="Calibri bold" panose="020F07020304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36621" y="583586"/>
            <a:ext cx="5812134" cy="1130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GB" sz="4400" kern="1200" spc="70" baseline="0" dirty="0">
                <a:solidFill>
                  <a:schemeClr val="tx2"/>
                </a:solidFill>
                <a:latin typeface="Calibri bold" panose="020F0702030404030204" pitchFamily="34" charset="0"/>
                <a:ea typeface="Aero Bold" panose="02000000000000000000" pitchFamily="50" charset="2"/>
                <a:cs typeface="Calibri bold" panose="020F0702030404030204" pitchFamily="34" charset="0"/>
              </a:defRPr>
            </a:lvl1pPr>
          </a:lstStyle>
          <a:p>
            <a:pPr lvl="0"/>
            <a:r>
              <a:rPr lang="en-US" dirty="0"/>
              <a:t>CLICK TO ADD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8113393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a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4F078DCB-93EE-4BE7-A995-4A147D857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2904" y="560367"/>
            <a:ext cx="8358309" cy="1136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3600"/>
              </a:lnSpc>
              <a:defRPr sz="4400" spc="70" baseline="0">
                <a:solidFill>
                  <a:schemeClr val="tx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ADD TITLE</a:t>
            </a:r>
            <a:endParaRPr lang="en-GB" dirty="0"/>
          </a:p>
        </p:txBody>
      </p:sp>
      <p:pic>
        <p:nvPicPr>
          <p:cNvPr id="5" name="Afbeelding 13">
            <a:extLst>
              <a:ext uri="{FF2B5EF4-FFF2-40B4-BE49-F238E27FC236}">
                <a16:creationId xmlns:a16="http://schemas.microsoft.com/office/drawing/2014/main" id="{A6DEE0E1-E6DD-48F9-961A-927DFCE674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6225042"/>
            <a:ext cx="1298114" cy="46197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8810624" y="3415144"/>
            <a:ext cx="333376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8810624" y="0"/>
            <a:ext cx="336879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68711" y="1708353"/>
            <a:ext cx="8373651" cy="442574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85667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b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1">
            <a:extLst>
              <a:ext uri="{FF2B5EF4-FFF2-40B4-BE49-F238E27FC236}">
                <a16:creationId xmlns:a16="http://schemas.microsoft.com/office/drawing/2014/main" id="{4F078DCB-93EE-4BE7-A995-4A147D857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2904" y="560367"/>
            <a:ext cx="8447721" cy="1136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ts val="3600"/>
              </a:lnSpc>
              <a:defRPr sz="4400" spc="70" baseline="0">
                <a:solidFill>
                  <a:schemeClr val="tx2"/>
                </a:solidFill>
                <a:latin typeface="Calibri bold" panose="020F0702030404030204" pitchFamily="34" charset="0"/>
                <a:cs typeface="Calibri bold" panose="020F0702030404030204" pitchFamily="34" charset="0"/>
              </a:defRPr>
            </a:lvl1pPr>
          </a:lstStyle>
          <a:p>
            <a:r>
              <a:rPr lang="nl-NL" dirty="0"/>
              <a:t>CLICK TO ADD TITLE</a:t>
            </a:r>
            <a:endParaRPr lang="en-GB" dirty="0"/>
          </a:p>
        </p:txBody>
      </p:sp>
      <p:pic>
        <p:nvPicPr>
          <p:cNvPr id="5" name="Afbeelding 13">
            <a:extLst>
              <a:ext uri="{FF2B5EF4-FFF2-40B4-BE49-F238E27FC236}">
                <a16:creationId xmlns:a16="http://schemas.microsoft.com/office/drawing/2014/main" id="{A6DEE0E1-E6DD-48F9-961A-927DFCE674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8" y="6225042"/>
            <a:ext cx="1298114" cy="46197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hthoek 17">
            <a:extLst>
              <a:ext uri="{FF2B5EF4-FFF2-40B4-BE49-F238E27FC236}">
                <a16:creationId xmlns:a16="http://schemas.microsoft.com/office/drawing/2014/main" id="{552F9B91-4010-4562-9359-EED6891B29B8}"/>
              </a:ext>
            </a:extLst>
          </p:cNvPr>
          <p:cNvSpPr/>
          <p:nvPr userDrawn="1"/>
        </p:nvSpPr>
        <p:spPr>
          <a:xfrm>
            <a:off x="8810624" y="3415144"/>
            <a:ext cx="333376" cy="3442856"/>
          </a:xfrm>
          <a:prstGeom prst="rect">
            <a:avLst/>
          </a:prstGeom>
          <a:solidFill>
            <a:srgbClr val="3C023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hoek 15">
            <a:extLst>
              <a:ext uri="{FF2B5EF4-FFF2-40B4-BE49-F238E27FC236}">
                <a16:creationId xmlns:a16="http://schemas.microsoft.com/office/drawing/2014/main" id="{1D820570-21E1-43AC-BE0D-02ADF7C4CF21}"/>
              </a:ext>
            </a:extLst>
          </p:cNvPr>
          <p:cNvSpPr/>
          <p:nvPr userDrawn="1"/>
        </p:nvSpPr>
        <p:spPr>
          <a:xfrm>
            <a:off x="8810624" y="0"/>
            <a:ext cx="336879" cy="342597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368712" y="1708353"/>
            <a:ext cx="4038600" cy="442574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766184" y="1708353"/>
            <a:ext cx="4038600" cy="442574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957174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376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67" r:id="rId4"/>
    <p:sldLayoutId id="2147483836" r:id="rId5"/>
    <p:sldLayoutId id="2147483871" r:id="rId6"/>
    <p:sldLayoutId id="2147483866" r:id="rId7"/>
    <p:sldLayoutId id="2147483864" r:id="rId8"/>
    <p:sldLayoutId id="2147483875" r:id="rId9"/>
    <p:sldLayoutId id="2147483873" r:id="rId10"/>
    <p:sldLayoutId id="2147483874" r:id="rId11"/>
    <p:sldLayoutId id="2147483872" r:id="rId12"/>
    <p:sldLayoutId id="2147483876" r:id="rId13"/>
    <p:sldLayoutId id="2147483823" r:id="rId14"/>
  </p:sldLayoutIdLst>
  <p:transition spd="slow">
    <p:push dir="u"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ero Bold" panose="02000000000000000000" pitchFamily="50" charset="2"/>
          <a:ea typeface="Aero Bold" panose="02000000000000000000" pitchFamily="50" charset="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3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3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3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3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56566" y="3554600"/>
            <a:ext cx="8160961" cy="2095088"/>
          </a:xfrm>
        </p:spPr>
        <p:txBody>
          <a:bodyPr/>
          <a:lstStyle/>
          <a:p>
            <a:pPr algn="ctr"/>
            <a:r>
              <a:rPr lang="en-GB" altLang="en-US" sz="2800" dirty="0">
                <a:solidFill>
                  <a:schemeClr val="bg1"/>
                </a:solidFill>
              </a:rPr>
              <a:t>Protest Policing in Patriarchal</a:t>
            </a:r>
            <a:r>
              <a:rPr lang="ka-GE" altLang="en-US" sz="2800" dirty="0">
                <a:solidFill>
                  <a:schemeClr val="bg1"/>
                </a:solidFill>
              </a:rPr>
              <a:t>-</a:t>
            </a:r>
            <a:r>
              <a:rPr lang="en-GB" altLang="en-US" sz="2800" dirty="0">
                <a:solidFill>
                  <a:schemeClr val="bg1"/>
                </a:solidFill>
              </a:rPr>
              <a:t>Patrimonial Systems: A Multiphase MM Study of Police-Elite Relations and Gendered Policing in Georgia</a:t>
            </a:r>
            <a:br>
              <a:rPr lang="en-GB" altLang="en-US" sz="3200" dirty="0">
                <a:solidFill>
                  <a:schemeClr val="bg1"/>
                </a:solidFill>
              </a:rPr>
            </a:br>
            <a:br>
              <a:rPr lang="en-GB" altLang="en-US" sz="3200" dirty="0">
                <a:solidFill>
                  <a:schemeClr val="bg1"/>
                </a:solidFill>
              </a:rPr>
            </a:br>
            <a:r>
              <a:rPr lang="en-GB" altLang="en-US" sz="2400" i="1" dirty="0">
                <a:solidFill>
                  <a:schemeClr val="bg1"/>
                </a:solidFill>
              </a:rPr>
              <a:t>Gvasalia, Tamari </a:t>
            </a:r>
            <a:br>
              <a:rPr lang="en-GB" altLang="en-US" dirty="0">
                <a:solidFill>
                  <a:schemeClr val="bg1"/>
                </a:solidFill>
              </a:rPr>
            </a:br>
            <a:r>
              <a:rPr lang="en-GB" altLang="en-US" dirty="0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390658" y="5085553"/>
            <a:ext cx="4344628" cy="564134"/>
          </a:xfrm>
        </p:spPr>
        <p:txBody>
          <a:bodyPr/>
          <a:lstStyle/>
          <a:p>
            <a:pPr algn="ctr">
              <a:spcBef>
                <a:spcPct val="0"/>
              </a:spcBef>
            </a:pPr>
            <a:endParaRPr lang="en-GB" altLang="en-US" dirty="0">
              <a:solidFill>
                <a:schemeClr val="bg1"/>
              </a:solidFill>
              <a:latin typeface="Calibri bold" panose="020F0702030404030204" pitchFamily="34" charset="0"/>
              <a:cs typeface="Calibri bold" panose="020F0702030404030204" pitchFamily="34" charset="0"/>
            </a:endParaRPr>
          </a:p>
          <a:p>
            <a:pPr algn="ctr">
              <a:spcBef>
                <a:spcPct val="0"/>
              </a:spcBef>
            </a:pPr>
            <a:endParaRPr lang="en-GB" altLang="en-US" i="1" dirty="0">
              <a:solidFill>
                <a:schemeClr val="bg1"/>
              </a:solidFill>
              <a:latin typeface="Calibri bold" panose="020F0702030404030204" pitchFamily="34" charset="0"/>
              <a:cs typeface="Calibri bold" panose="020F0702030404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GB" altLang="en-US" dirty="0">
                <a:solidFill>
                  <a:schemeClr val="bg1"/>
                </a:solidFill>
                <a:latin typeface="Calibri bold" panose="020F0702030404030204" pitchFamily="34" charset="0"/>
                <a:cs typeface="Calibri bold" panose="020F0702030404030204" pitchFamily="34" charset="0"/>
              </a:rPr>
              <a:t>                </a:t>
            </a:r>
          </a:p>
          <a:p>
            <a:pPr algn="ctr">
              <a:spcBef>
                <a:spcPct val="0"/>
              </a:spcBef>
            </a:pPr>
            <a:endParaRPr lang="en-GB" altLang="en-US" dirty="0">
              <a:solidFill>
                <a:schemeClr val="bg1"/>
              </a:solidFill>
              <a:latin typeface="Calibri bold" panose="020F0702030404030204" pitchFamily="34" charset="0"/>
              <a:cs typeface="Calibri bold" panose="020F070203040403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E8EF1F-D1DF-817F-510E-A22C09AE75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218" y="2833521"/>
            <a:ext cx="2798618" cy="3990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6729864-8C43-8CD1-F234-0B49DA0330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478" y="63828"/>
            <a:ext cx="3300950" cy="2447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78216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B564CADE-D620-C930-CA37-1762F832E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904" y="560366"/>
            <a:ext cx="8358309" cy="604291"/>
          </a:xfrm>
        </p:spPr>
        <p:txBody>
          <a:bodyPr/>
          <a:lstStyle/>
          <a:p>
            <a:r>
              <a:rPr lang="en-GB" sz="4000" dirty="0"/>
              <a:t>Context Overview</a:t>
            </a:r>
            <a:br>
              <a:rPr lang="en-GB" dirty="0"/>
            </a:br>
            <a:r>
              <a:rPr lang="en-GB" sz="1800" b="1" i="1" dirty="0"/>
              <a:t>Russia continues to occupy 20 percent</a:t>
            </a:r>
            <a:r>
              <a:rPr lang="en-GB" sz="1800" i="1" dirty="0"/>
              <a:t> of Georgia’s territory</a:t>
            </a:r>
            <a:br>
              <a:rPr lang="en-GB" dirty="0"/>
            </a:br>
            <a:endParaRPr lang="en-US" dirty="0"/>
          </a:p>
        </p:txBody>
      </p:sp>
      <p:pic>
        <p:nvPicPr>
          <p:cNvPr id="7" name="Picture Placeholder 6" descr="A map of the country">
            <a:extLst>
              <a:ext uri="{FF2B5EF4-FFF2-40B4-BE49-F238E27FC236}">
                <a16:creationId xmlns:a16="http://schemas.microsoft.com/office/drawing/2014/main" id="{E001027D-D3E9-99CE-0CDD-1B5B02DD75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82" y="1703672"/>
            <a:ext cx="8008947" cy="40137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515956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8F06A-2162-164D-99C8-70A2D09C1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000" dirty="0"/>
              <a:t>Context 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5BCF21-A006-7FD6-A556-6C6DDD308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711" y="1450109"/>
            <a:ext cx="8373651" cy="4683992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Few words about Georgia </a:t>
            </a:r>
          </a:p>
          <a:p>
            <a:pPr marL="0" indent="0">
              <a:buNone/>
            </a:pPr>
            <a:endParaRPr lang="en-GB" dirty="0"/>
          </a:p>
          <a:p>
            <a:pPr>
              <a:buFontTx/>
              <a:buChar char="-"/>
            </a:pPr>
            <a:r>
              <a:rPr lang="en-GB" dirty="0"/>
              <a:t>A member of former Soviet Union with the successful experience of democratic transition and EU candidacy status</a:t>
            </a:r>
          </a:p>
          <a:p>
            <a:pPr>
              <a:buFontTx/>
              <a:buChar char="-"/>
            </a:pPr>
            <a:r>
              <a:rPr lang="en-GB" dirty="0"/>
              <a:t>Strong civil society, history of resistance and women’s active role in protest &amp; activism</a:t>
            </a:r>
          </a:p>
          <a:p>
            <a:pPr>
              <a:buFontTx/>
              <a:buChar char="-"/>
            </a:pPr>
            <a:r>
              <a:rPr lang="en-GB" dirty="0"/>
              <a:t>Changing Geopolitical trends after Russia’s war in Ukraine, Russian propaganda, attack on civil society,  corrupted elections, termination of EU membership negotiations and a year</a:t>
            </a:r>
            <a:r>
              <a:rPr lang="ka-GE" dirty="0"/>
              <a:t>-</a:t>
            </a:r>
            <a:r>
              <a:rPr lang="en-GB" dirty="0"/>
              <a:t>long protest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i="1" dirty="0"/>
              <a:t>500 people have been arrested on administrative charges, and criminal cases were opened against 44 individuals, including  journalists, activists, students, professors, and researchers, most of them were women (November 2024-January 2025)</a:t>
            </a:r>
          </a:p>
        </p:txBody>
      </p:sp>
    </p:spTree>
    <p:extLst>
      <p:ext uri="{BB962C8B-B14F-4D97-AF65-F5344CB8AC3E}">
        <p14:creationId xmlns:p14="http://schemas.microsoft.com/office/powerpoint/2010/main" val="7835606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904" y="228600"/>
            <a:ext cx="8358309" cy="740229"/>
          </a:xfrm>
        </p:spPr>
        <p:txBody>
          <a:bodyPr/>
          <a:lstStyle/>
          <a:p>
            <a:pPr algn="ctr"/>
            <a:r>
              <a:rPr lang="en-GB" sz="3600" dirty="0"/>
              <a:t>RESEARCH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485" y="968829"/>
            <a:ext cx="8502877" cy="4656116"/>
          </a:xfrm>
        </p:spPr>
        <p:txBody>
          <a:bodyPr/>
          <a:lstStyle/>
          <a:p>
            <a:pPr>
              <a:spcBef>
                <a:spcPct val="0"/>
              </a:spcBef>
              <a:buNone/>
            </a:pPr>
            <a:endParaRPr lang="en-GB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en-GB" b="1" dirty="0"/>
              <a:t>What do I explore?</a:t>
            </a: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endParaRPr lang="en-GB" dirty="0"/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lang="en-GB" dirty="0"/>
              <a:t>How people affected by protest policing perceive police - ruling elite’s relationship; what role if any police culture play in this relationship?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lang="en-GB" dirty="0"/>
              <a:t>What is women’s experience of protest policing and why?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rabicPeriod"/>
            </a:pPr>
            <a:r>
              <a:rPr lang="en-GB" dirty="0"/>
              <a:t>What is people’s perspective of acceptable policing?</a:t>
            </a:r>
          </a:p>
          <a:p>
            <a:pPr>
              <a:spcBef>
                <a:spcPct val="0"/>
              </a:spcBef>
              <a:buNone/>
            </a:pPr>
            <a:endParaRPr lang="en-GB" dirty="0"/>
          </a:p>
          <a:p>
            <a:pPr>
              <a:spcBef>
                <a:spcPct val="0"/>
              </a:spcBef>
              <a:buNone/>
            </a:pPr>
            <a:endParaRPr lang="en-GB" dirty="0"/>
          </a:p>
          <a:p>
            <a:pPr>
              <a:spcBef>
                <a:spcPct val="0"/>
              </a:spcBef>
              <a:buNone/>
            </a:pPr>
            <a:endParaRPr lang="en-GB" dirty="0"/>
          </a:p>
          <a:p>
            <a:pPr>
              <a:spcBef>
                <a:spcPct val="0"/>
              </a:spcBef>
              <a:buNone/>
            </a:pPr>
            <a:endParaRPr lang="en-GB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GB" dirty="0"/>
          </a:p>
          <a:p>
            <a:pPr>
              <a:spcBef>
                <a:spcPct val="0"/>
              </a:spcBef>
              <a:buNone/>
            </a:pPr>
            <a:endParaRPr lang="en-GB" dirty="0"/>
          </a:p>
          <a:p>
            <a:pPr>
              <a:spcBef>
                <a:spcPct val="0"/>
              </a:spcBef>
              <a:buNone/>
            </a:pPr>
            <a:endParaRPr lang="en-GB" dirty="0"/>
          </a:p>
          <a:p>
            <a:pPr>
              <a:spcBef>
                <a:spcPct val="0"/>
              </a:spcBef>
              <a:buNone/>
            </a:pPr>
            <a:endParaRPr lang="en-GB" dirty="0"/>
          </a:p>
          <a:p>
            <a:pPr>
              <a:spcBef>
                <a:spcPct val="0"/>
              </a:spcBef>
              <a:buNone/>
            </a:pPr>
            <a:endParaRPr lang="en-GB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GB" b="1" dirty="0"/>
          </a:p>
          <a:p>
            <a:pPr>
              <a:spcBef>
                <a:spcPct val="0"/>
              </a:spcBef>
              <a:buNone/>
            </a:pPr>
            <a:endParaRPr lang="en-GB" altLang="en-US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GB" altLang="en-US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GB" altLang="en-US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GB" altLang="en-US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67789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EF3C9-5048-E930-7867-EBEA084DC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600" dirty="0"/>
              <a:t>RESEARCH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A56CF-9E0D-1BF1-CA95-5AD3170F5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What I aim with this research?</a:t>
            </a:r>
          </a:p>
          <a:p>
            <a:pPr marL="0" indent="0">
              <a:buNone/>
            </a:pPr>
            <a:endParaRPr lang="en-GB" b="1" dirty="0"/>
          </a:p>
          <a:p>
            <a:pPr>
              <a:buFontTx/>
              <a:buChar char="-"/>
            </a:pPr>
            <a:r>
              <a:rPr lang="en-GB" dirty="0"/>
              <a:t>Identify a root cause of oppression by focusing on the prevailing power structures  (police &amp; ruling elites) and relationships between the oppressors and the oppressed (police, elites, protest participants);</a:t>
            </a:r>
          </a:p>
          <a:p>
            <a:pPr marL="0" indent="0">
              <a:buNone/>
            </a:pPr>
            <a:endParaRPr lang="en-GB" dirty="0"/>
          </a:p>
          <a:p>
            <a:pPr>
              <a:buFontTx/>
              <a:buChar char="-"/>
            </a:pPr>
            <a:r>
              <a:rPr lang="en-GB" dirty="0"/>
              <a:t>Create a platform for the people effected by protest policing to make their voice vocal in academic research, feelings and interpretation of their reality expressed and listened;</a:t>
            </a:r>
          </a:p>
          <a:p>
            <a:pPr marL="0" indent="0">
              <a:buNone/>
            </a:pPr>
            <a:endParaRPr lang="en-GB" dirty="0"/>
          </a:p>
          <a:p>
            <a:pPr>
              <a:buFontTx/>
              <a:buChar char="-"/>
            </a:pPr>
            <a:r>
              <a:rPr lang="en-GB" dirty="0"/>
              <a:t>Promote bottom - up changes based on people’s experience and willingness. </a:t>
            </a:r>
          </a:p>
        </p:txBody>
      </p:sp>
    </p:spTree>
    <p:extLst>
      <p:ext uri="{BB962C8B-B14F-4D97-AF65-F5344CB8AC3E}">
        <p14:creationId xmlns:p14="http://schemas.microsoft.com/office/powerpoint/2010/main" val="810861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46F03-C8CB-3BB0-435D-D7EB63BC5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904" y="92364"/>
            <a:ext cx="8358309" cy="646546"/>
          </a:xfrm>
        </p:spPr>
        <p:txBody>
          <a:bodyPr/>
          <a:lstStyle/>
          <a:p>
            <a:pPr algn="ctr"/>
            <a:r>
              <a:rPr lang="en-GB" sz="4000" dirty="0"/>
              <a:t>Methods and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FA585-8819-03BB-FD82-AF8653E3D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711" y="738910"/>
            <a:ext cx="8373651" cy="5541817"/>
          </a:xfrm>
        </p:spPr>
        <p:txBody>
          <a:bodyPr/>
          <a:lstStyle/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What I do to achieve my goals?</a:t>
            </a:r>
            <a:endParaRPr lang="en-GB" dirty="0"/>
          </a:p>
          <a:p>
            <a:r>
              <a:rPr lang="en-GB" b="1" dirty="0"/>
              <a:t>Explore protest policing </a:t>
            </a:r>
            <a:r>
              <a:rPr lang="en-GB" dirty="0"/>
              <a:t>- how police manage protests </a:t>
            </a:r>
          </a:p>
          <a:p>
            <a:r>
              <a:rPr lang="en-GB" b="1" dirty="0"/>
              <a:t>Listen to lived experiences </a:t>
            </a:r>
            <a:r>
              <a:rPr lang="en-GB" dirty="0"/>
              <a:t>-</a:t>
            </a:r>
            <a:r>
              <a:rPr lang="en-GB" b="1" dirty="0"/>
              <a:t> </a:t>
            </a:r>
            <a:r>
              <a:rPr lang="en-GB" dirty="0"/>
              <a:t>participants’ perspectives </a:t>
            </a:r>
          </a:p>
          <a:p>
            <a:r>
              <a:rPr lang="en-GB" b="1" dirty="0"/>
              <a:t>Compare perspectives</a:t>
            </a:r>
            <a:r>
              <a:rPr lang="en-GB" dirty="0"/>
              <a:t> - what are police perspective </a:t>
            </a:r>
          </a:p>
          <a:p>
            <a:r>
              <a:rPr lang="en-GB" b="1" dirty="0"/>
              <a:t>Explain the trends </a:t>
            </a:r>
            <a:r>
              <a:rPr lang="en-GB" dirty="0"/>
              <a:t>- Gender experts’ perspective </a:t>
            </a: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Type of the research: </a:t>
            </a:r>
            <a:r>
              <a:rPr lang="en-GB" dirty="0"/>
              <a:t>Mixed-Methods study within the framework of Critical Dialectical Pluralism; </a:t>
            </a:r>
          </a:p>
          <a:p>
            <a:pPr marL="0" indent="0">
              <a:buNone/>
            </a:pPr>
            <a:r>
              <a:rPr lang="en-GB" b="1" dirty="0"/>
              <a:t>Analytical Framework: </a:t>
            </a:r>
            <a:r>
              <a:rPr lang="en-GB" dirty="0"/>
              <a:t>Max Weber’s theory of Patrimonialism 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Methods: </a:t>
            </a:r>
          </a:p>
          <a:p>
            <a:pPr marL="0" indent="0">
              <a:buNone/>
            </a:pPr>
            <a:r>
              <a:rPr lang="en-GB" b="1" dirty="0"/>
              <a:t>Phase I </a:t>
            </a:r>
            <a:r>
              <a:rPr lang="en-GB" dirty="0"/>
              <a:t>– Survey &amp; Semi-Structured interviews with protest participants</a:t>
            </a:r>
          </a:p>
          <a:p>
            <a:pPr marL="0" indent="0">
              <a:buNone/>
            </a:pPr>
            <a:r>
              <a:rPr lang="en-GB" b="1" dirty="0"/>
              <a:t>Phase II </a:t>
            </a:r>
            <a:r>
              <a:rPr lang="en-GB" dirty="0"/>
              <a:t>- Semi-Structured interviews with police officers &amp; gender experts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1549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6D615-6BC3-85AA-C2B4-BAC7537B8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904" y="212436"/>
            <a:ext cx="8358309" cy="572655"/>
          </a:xfrm>
        </p:spPr>
        <p:txBody>
          <a:bodyPr/>
          <a:lstStyle/>
          <a:p>
            <a:pPr algn="ctr"/>
            <a:r>
              <a:rPr lang="en-GB" sz="4000" dirty="0"/>
              <a:t>Phase I Preliminary Findings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A95D0-243D-1BF8-B2AC-54BC84A31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711" y="960583"/>
            <a:ext cx="8373651" cy="5255490"/>
          </a:xfrm>
        </p:spPr>
        <p:txBody>
          <a:bodyPr/>
          <a:lstStyle/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b="1" i="1" dirty="0"/>
              <a:t>Participant’s perception of police-elite’s relations </a:t>
            </a:r>
          </a:p>
          <a:p>
            <a:pPr>
              <a:buFontTx/>
              <a:buChar char="-"/>
            </a:pPr>
            <a:r>
              <a:rPr lang="en-GB" dirty="0"/>
              <a:t>Police in the service of regime - an instrument of political survival </a:t>
            </a:r>
          </a:p>
          <a:p>
            <a:pPr>
              <a:buFontTx/>
              <a:buChar char="-"/>
            </a:pPr>
            <a:r>
              <a:rPr lang="en-GB" dirty="0"/>
              <a:t>Political narratives in policing practice </a:t>
            </a:r>
          </a:p>
          <a:p>
            <a:pPr>
              <a:buFontTx/>
              <a:buChar char="-"/>
            </a:pPr>
            <a:r>
              <a:rPr lang="en-GB" dirty="0"/>
              <a:t>Propaganda and police ideologization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i="1" dirty="0"/>
              <a:t>Women’s experience of protest policing </a:t>
            </a:r>
            <a:endParaRPr lang="en-GB" b="1" dirty="0"/>
          </a:p>
          <a:p>
            <a:pPr>
              <a:buFontTx/>
              <a:buChar char="-"/>
            </a:pPr>
            <a:r>
              <a:rPr lang="en-GB" dirty="0"/>
              <a:t>Changes in police attitude towards the women </a:t>
            </a:r>
          </a:p>
          <a:p>
            <a:pPr>
              <a:buFontTx/>
              <a:buChar char="-"/>
            </a:pPr>
            <a:r>
              <a:rPr lang="en-GB" dirty="0"/>
              <a:t>Woman as a target of police </a:t>
            </a:r>
          </a:p>
          <a:p>
            <a:pPr>
              <a:buFontTx/>
              <a:buChar char="-"/>
            </a:pPr>
            <a:r>
              <a:rPr lang="en-GB" dirty="0"/>
              <a:t>Intolerance of vocal women</a:t>
            </a:r>
          </a:p>
          <a:p>
            <a:pPr>
              <a:buFontTx/>
              <a:buChar char="-"/>
            </a:pPr>
            <a:r>
              <a:rPr lang="en-GB" dirty="0"/>
              <a:t>Political interactions with women during the protest</a:t>
            </a:r>
          </a:p>
          <a:p>
            <a:pPr>
              <a:buFontTx/>
              <a:buChar char="-"/>
            </a:pPr>
            <a:r>
              <a:rPr lang="en-GB" dirty="0"/>
              <a:t>Humiliation and </a:t>
            </a:r>
            <a:r>
              <a:rPr lang="en-GB"/>
              <a:t>sexual harassment </a:t>
            </a:r>
            <a:endParaRPr lang="en-GB" dirty="0"/>
          </a:p>
          <a:p>
            <a:pPr>
              <a:buFontTx/>
              <a:buChar char="-"/>
            </a:pPr>
            <a:endParaRPr lang="en-GB" dirty="0"/>
          </a:p>
          <a:p>
            <a:pPr>
              <a:buFontTx/>
              <a:buChar char="-"/>
            </a:pPr>
            <a:endParaRPr lang="en-GB" dirty="0"/>
          </a:p>
          <a:p>
            <a:pPr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93035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1A7E2-41FC-86E1-E468-E3CC226D0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Next Steps &amp; Challenges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DAE1F-5EDE-38C9-EAA5-C8D396E64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/>
              <a:t>Next Steps </a:t>
            </a:r>
          </a:p>
          <a:p>
            <a:pPr>
              <a:buFontTx/>
              <a:buChar char="-"/>
            </a:pPr>
            <a:r>
              <a:rPr lang="en-GB" dirty="0"/>
              <a:t>Interviews with former and current police officers</a:t>
            </a:r>
          </a:p>
          <a:p>
            <a:pPr>
              <a:buFontTx/>
              <a:buChar char="-"/>
            </a:pPr>
            <a:r>
              <a:rPr lang="en-GB" dirty="0"/>
              <a:t>Interviews with experts working on women’s issues in Georgia </a:t>
            </a:r>
          </a:p>
          <a:p>
            <a:pPr>
              <a:buFontTx/>
              <a:buChar char="-"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Challenges:</a:t>
            </a:r>
          </a:p>
          <a:p>
            <a:pPr>
              <a:buFontTx/>
              <a:buChar char="-"/>
            </a:pPr>
            <a:r>
              <a:rPr lang="en-GB" dirty="0"/>
              <a:t>Sensitive political context</a:t>
            </a:r>
          </a:p>
          <a:p>
            <a:pPr>
              <a:buFontTx/>
              <a:buChar char="-"/>
            </a:pPr>
            <a:r>
              <a:rPr lang="en-GB" dirty="0"/>
              <a:t>Sensitive research topic / safety risks for participants </a:t>
            </a:r>
          </a:p>
          <a:p>
            <a:pPr>
              <a:buFontTx/>
              <a:buChar char="-"/>
            </a:pPr>
            <a:r>
              <a:rPr lang="en-GB" dirty="0"/>
              <a:t>Positionality and researcher’s safety risk </a:t>
            </a:r>
          </a:p>
          <a:p>
            <a:pPr>
              <a:buFontTx/>
              <a:buChar char="-"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89965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Thank you for listening</a:t>
            </a:r>
          </a:p>
        </p:txBody>
      </p:sp>
      <p:pic>
        <p:nvPicPr>
          <p:cNvPr id="9" name="Picture 2" descr="C:\Users\wokersl\Documents\Downloads\Chrome Downloads\57975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" r="-255" b="808"/>
          <a:stretch/>
        </p:blipFill>
        <p:spPr bwMode="auto">
          <a:xfrm>
            <a:off x="4897087" y="566738"/>
            <a:ext cx="3913538" cy="5567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81450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UoP master">
  <a:themeElements>
    <a:clrScheme name="UoP Masterbrand">
      <a:dk1>
        <a:srgbClr val="000000"/>
      </a:dk1>
      <a:lt1>
        <a:sysClr val="window" lastClr="FFFFFF"/>
      </a:lt1>
      <a:dk2>
        <a:srgbClr val="621360"/>
      </a:dk2>
      <a:lt2>
        <a:srgbClr val="FFFFFF"/>
      </a:lt2>
      <a:accent1>
        <a:srgbClr val="00A0FF"/>
      </a:accent1>
      <a:accent2>
        <a:srgbClr val="621360"/>
      </a:accent2>
      <a:accent3>
        <a:srgbClr val="D1D1D1"/>
      </a:accent3>
      <a:accent4>
        <a:srgbClr val="621360"/>
      </a:accent4>
      <a:accent5>
        <a:srgbClr val="ABAAAA"/>
      </a:accent5>
      <a:accent6>
        <a:srgbClr val="3C023C"/>
      </a:accent6>
      <a:hlink>
        <a:srgbClr val="00A0FF"/>
      </a:hlink>
      <a:folHlink>
        <a:srgbClr val="0078B4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 fontScale="92500"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02 UoP Masterbrand-Calibri.potx" id="{24300EB1-9451-401C-9C5B-B264C73C93EF}" vid="{C62A1C1D-D111-48E7-BD77-8756F83F8EBE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B565273E91BF41833E6E98384B6AB5" ma:contentTypeVersion="7" ma:contentTypeDescription="Create a new document." ma:contentTypeScope="" ma:versionID="07e1386d8b53aa2f4f84e3f0bca64f17">
  <xsd:schema xmlns:xsd="http://www.w3.org/2001/XMLSchema" xmlns:xs="http://www.w3.org/2001/XMLSchema" xmlns:p="http://schemas.microsoft.com/office/2006/metadata/properties" xmlns:ns3="7f255e46-34b3-46ca-ab15-e90a95a0f13a" targetNamespace="http://schemas.microsoft.com/office/2006/metadata/properties" ma:root="true" ma:fieldsID="26b3076c3a0556c1cae2201dd68bf0d0" ns3:_="">
    <xsd:import namespace="7f255e46-34b3-46ca-ab15-e90a95a0f13a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255e46-34b3-46ca-ab15-e90a95a0f13a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CBAFCB-8FAF-4F86-A313-4CED210A86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255e46-34b3-46ca-ab15-e90a95a0f1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DAF9BD-80CF-4884-87F7-B1C06A765A4E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7f255e46-34b3-46ca-ab15-e90a95a0f13a"/>
  </ds:schemaRefs>
</ds:datastoreItem>
</file>

<file path=customXml/itemProps3.xml><?xml version="1.0" encoding="utf-8"?>
<ds:datastoreItem xmlns:ds="http://schemas.openxmlformats.org/officeDocument/2006/customXml" ds:itemID="{6160E33A-1FCB-45ED-BA34-17292AEF37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3668</TotalTime>
  <Words>482</Words>
  <Application>Microsoft Office PowerPoint</Application>
  <PresentationFormat>On-screen Show (4:3)</PresentationFormat>
  <Paragraphs>83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Aero Bold</vt:lpstr>
      <vt:lpstr>Aero Light</vt:lpstr>
      <vt:lpstr>Arial</vt:lpstr>
      <vt:lpstr>Berlin Sans FB Demi</vt:lpstr>
      <vt:lpstr>Calibri</vt:lpstr>
      <vt:lpstr>Calibri bold</vt:lpstr>
      <vt:lpstr>Vrinda</vt:lpstr>
      <vt:lpstr>UoP master</vt:lpstr>
      <vt:lpstr>Protest Policing in Patriarchal-Patrimonial Systems: A Multiphase MM Study of Police-Elite Relations and Gendered Policing in Georgia  Gvasalia, Tamari    </vt:lpstr>
      <vt:lpstr>Context Overview Russia continues to occupy 20 percent of Georgia’s territory </vt:lpstr>
      <vt:lpstr>Context Overview </vt:lpstr>
      <vt:lpstr>RESEARCH OVERVIEW</vt:lpstr>
      <vt:lpstr>RESEARCH OVERVIEW</vt:lpstr>
      <vt:lpstr>Methods and Methodology</vt:lpstr>
      <vt:lpstr>Phase I Preliminary Findings </vt:lpstr>
      <vt:lpstr>Next Steps &amp; Challenges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Frederic Lootens</dc:creator>
  <cp:lastModifiedBy>Melanie Nind</cp:lastModifiedBy>
  <cp:revision>184</cp:revision>
  <dcterms:created xsi:type="dcterms:W3CDTF">2017-08-25T10:33:37Z</dcterms:created>
  <dcterms:modified xsi:type="dcterms:W3CDTF">2026-02-16T15:24:05Z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0x01010012B565273E91BF41833E6E98384B6AB5</vt:lpwstr>
  </property>
</Properties>
</file>