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7" r:id="rId4"/>
    <p:sldId id="283" r:id="rId5"/>
    <p:sldId id="272" r:id="rId6"/>
    <p:sldId id="274" r:id="rId7"/>
    <p:sldId id="277" r:id="rId8"/>
    <p:sldId id="275" r:id="rId9"/>
    <p:sldId id="276" r:id="rId10"/>
    <p:sldId id="285" r:id="rId11"/>
    <p:sldId id="280" r:id="rId12"/>
    <p:sldId id="273" r:id="rId13"/>
    <p:sldId id="261" r:id="rId14"/>
    <p:sldId id="279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E7E4F-56EF-454C-B220-30CF683F4B3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F7414-0A1C-A441-B13D-98E25F4D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9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Ref: </a:t>
            </a:r>
            <a:r>
              <a:rPr lang="en-US" dirty="0" err="1"/>
              <a:t>Neurowild</a:t>
            </a:r>
            <a:r>
              <a:rPr lang="en-US" dirty="0"/>
              <a:t> - https://</a:t>
            </a:r>
            <a:r>
              <a:rPr lang="en-US" dirty="0" err="1"/>
              <a:t>www.neurowild.com.au</a:t>
            </a:r>
            <a:r>
              <a:rPr lang="en-US" dirty="0"/>
              <a:t>/category/all-products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F7414-0A1C-A441-B13D-98E25F4D3C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65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7F3D-8400-8CB1-4AC3-4865D863F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96038-2282-EDF4-32E2-9B727B8FA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9F3BE-77B0-B4D1-C350-A7FE2E616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26737-29CF-C84C-5E14-50727F4BE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F7414-0A1C-A441-B13D-98E25F4D3C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25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19D79-7986-DE17-0CA0-758BD7DB2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59EB1-586F-937E-A934-6B09646E8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4E55AE-E92F-5B7B-2262-DD7BAF4B2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FAD75-A4CA-B4B4-C4E5-BB70B8EBF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F7414-0A1C-A441-B13D-98E25F4D3C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15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the </a:t>
            </a:r>
            <a:r>
              <a:rPr lang="en-GB" dirty="0" err="1"/>
              <a:t>venn</a:t>
            </a:r>
            <a:r>
              <a:rPr lang="en-GB" dirty="0"/>
              <a:t> diagram if the interviews take place online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30BB1-227C-C344-B254-952FD68A67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12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98240-0AF0-4BD6-AC69-8863B185D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6E95A-F563-92E3-9695-272FE0FC2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956AD7-B14D-AE4F-7798-82CE042BE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EA070-C019-1CA3-AE35-58424CAED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F7414-0A1C-A441-B13D-98E25F4D3C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10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7ACF5-8251-63A4-72CF-5AA17C73D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3857CB-68EF-F0D9-473E-E8209DA0B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FAA35-349E-354D-6F7F-76832F188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90E54-875D-FFBC-6D05-1F4F326F9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F7414-0A1C-A441-B13D-98E25F4D3C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3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A0B66-9D88-7EE4-7080-2C6A4F5D8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1D0F9-249F-20C3-3107-B57283A3D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BAE85C-4B24-A5BE-DA2E-DB384D354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66422-AEFF-1D02-AE3B-6D44A63F5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F7414-0A1C-A441-B13D-98E25F4D3C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C835E-7C56-366B-25BF-0E3FE9F50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63AAB0-7EDB-5589-3922-3BB61DD9F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4EC2E5-6894-3908-79B5-76AE87ED6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E6924-A4A9-C40E-809E-675F8A8F3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F7414-0A1C-A441-B13D-98E25F4D3C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2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941BE-3D5E-5331-EA83-8A9374330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DFC62-41E1-15DF-22C7-F366DC462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7F6AD7-685F-5BD3-ABDC-8F275ADAA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5D68C-8FC7-352A-EB1D-9EDABB642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8F7414-0A1C-A441-B13D-98E25F4D3C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0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3523C-B9D4-4A16-8C07-1D4D77209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1C08CE-CDC2-E6F2-ECD1-732B89B485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3C78BE-C7B4-24CB-E408-91A0836C4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2EA88-6404-A6EE-53B0-F8A0FF2BC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F7414-0A1C-A441-B13D-98E25F4D3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93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68E3-DB9F-A0A8-2031-38F542E41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78B1-8E14-B0A5-A2FC-BC2A2383F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8A8739-6BC5-8A67-370D-284271963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95E8-C900-A5CE-5CE0-D89F55A75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F7414-0A1C-A441-B13D-98E25F4D3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3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88AD1-A550-2B3B-5E08-4C66A6AD1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E1C41-ACC5-81FE-8AF1-26DFE65274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738A44-20F9-3C08-2EBF-ABE4B895C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214EA-5A8F-CF38-5EE1-2DC348B6F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F7414-0A1C-A441-B13D-98E25F4D3C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4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the </a:t>
            </a:r>
            <a:r>
              <a:rPr lang="en-GB" dirty="0" err="1"/>
              <a:t>venn</a:t>
            </a:r>
            <a:r>
              <a:rPr lang="en-GB" dirty="0"/>
              <a:t> diagram if the interviews take place online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30BB1-227C-C344-B254-952FD68A67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612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A0C0C-8BC0-CF69-394C-8942493A2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DE425B-83CA-1AA0-F064-2E8CDC7CF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C838CA-8035-A668-6CB4-67347159E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59A61-B3B2-B1F0-192A-4FBC0C829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8F7414-0A1C-A441-B13D-98E25F4D3C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6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C65E-0CBD-5F40-90F5-FA5001109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77BB6-14D2-CD10-6722-554A0CC9D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C4960-BF20-2162-2CC3-444F736F4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35AC-347C-2341-B800-C5221D046F28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ACEC7-EBC1-83D5-FD9C-662ED07E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A6E9B-ED46-2E35-E7C4-CEB4CAFE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6E09-550C-0B4A-9BE8-39BC98C2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2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7544-33CB-69F3-7AAA-7ABB54C8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322B7-715F-BF89-AB46-E9D000E3E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4D149-8241-1B08-39D0-F1760E39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35AC-347C-2341-B800-C5221D046F28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B5832-0987-4E24-0485-88633D85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C928D-194D-795A-9396-6C83C095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6E09-550C-0B4A-9BE8-39BC98C2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0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E07D4F-A158-84B2-0644-03AA71228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E9D03-BAF8-1B73-7E13-EA2BC2402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7418A-2579-A39B-0728-0F11F32B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35AC-347C-2341-B800-C5221D046F28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820DC-D450-7F0A-9B3D-C08B8148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39D1E-31FA-3CD6-0E07-34A14C5D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6E09-550C-0B4A-9BE8-39BC98C2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1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30B2-46AC-6912-161C-127AD350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C0307-9EF0-437F-EB22-F5154E204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4391D-7541-0F48-B025-A265D2C5A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35AC-347C-2341-B800-C5221D046F28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887B3-A25A-9C70-866B-9F71DF8F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F2205-35C3-E241-E049-B4AC39C3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6E09-550C-0B4A-9BE8-39BC98C2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B106-67EF-6FEA-1456-68ED721D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D8E63-5E0C-81BF-B310-DB094B50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22556-9048-E3B7-6B8E-378912B2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35AC-347C-2341-B800-C5221D046F28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84343-DBD9-B63A-9605-2072CC89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CC344-4DE2-1233-2CD5-D3F9D819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6E09-550C-0B4A-9BE8-39BC98C2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9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D5A3-FAC8-C859-21C0-700D914E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79E1-31D0-9F24-5F73-9B420910A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C69F4-08FD-3007-7547-D4811E1DB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311A6-E8F2-817E-087D-CBAC53EA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35AC-347C-2341-B800-C5221D046F28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74069-CF8B-D322-441E-13BBC436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A546-DEA7-1E88-A843-522B16BD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6E09-550C-0B4A-9BE8-39BC98C2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2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AAD0-6ADF-00D1-C3BA-F3AD96C8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13722-32E1-1D45-5B78-2DDBF8E3C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ACF73-F790-C0FD-81B1-EF222A45D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6194D-F5E4-A32B-7F29-BE0477446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1F15A-36D5-FE77-F9CC-8195ABE65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DBD39-ED1A-1BEF-66C3-855B7303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35AC-347C-2341-B800-C5221D046F28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D8B33-3D08-1FE3-91FF-25BB3675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CA0E6-5D36-60D0-131D-06939BF4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6E09-550C-0B4A-9BE8-39BC98C2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9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14244-7244-0DBB-386F-9A6F293F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9AF320-8305-57F0-0921-D9DF5087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35AC-347C-2341-B800-C5221D046F28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2C770-8D0F-BB32-99BB-D389BA77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31669-858B-3541-D3CE-09E59CFF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6E09-550C-0B4A-9BE8-39BC98C2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5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5BD99-33BF-344D-877B-5922F011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35AC-347C-2341-B800-C5221D046F28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7460-27BC-B4BE-7AEB-8587629A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3FB3A-3C39-51B5-CD88-B023DDD0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6E09-550C-0B4A-9BE8-39BC98C2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F9C0-D67C-2EB1-E8DE-A66B5542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1767-407F-8408-1092-074EF4C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93051-02CE-F764-2C6F-C11C27E96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6441-1BA4-1141-1127-C47E0549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35AC-347C-2341-B800-C5221D046F28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BBA55-5ACF-611E-5A16-05FF6A39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4E648-A37F-9723-8F35-E8F63F2C0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6E09-550C-0B4A-9BE8-39BC98C2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AF37-34C2-D298-4BEA-EF838A89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29241-39CB-69EA-F011-2E6603A22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A2A04-CB15-8D53-DBAB-18D83C4D5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3D909-41EB-C04F-7354-1590C78A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35AC-347C-2341-B800-C5221D046F28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5FD17-3911-1DF0-7A39-757BC80B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0B719-DA66-B104-731F-E9D70D91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6E09-550C-0B4A-9BE8-39BC98C2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6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D7631-E5CD-9AE3-1B38-35698041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310B-0E75-618F-AAF4-93E296A2A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A1EC8-D320-B31D-90D4-4C5AC3711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935AC-347C-2341-B800-C5221D046F28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D2BCC-E2D4-A8C7-D803-809A708C8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1DB35-082C-5970-BEF7-DF0633CE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786E09-550C-0B4A-9BE8-39BC98C2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0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educsci1111072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77/136236131452962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4B02C-027D-EB24-3AE6-76A2E9CAF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4062"/>
            <a:ext cx="6926317" cy="38257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What is possible when autistic young people are partners in research design?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586D6-AEA7-1EA8-2578-8897D453B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662" y="4758176"/>
            <a:ext cx="4572000" cy="16557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Nikki Smith</a:t>
            </a:r>
          </a:p>
          <a:p>
            <a:r>
              <a:rPr lang="en-US"/>
              <a:t>University of Brighton</a:t>
            </a:r>
          </a:p>
          <a:p>
            <a:r>
              <a:rPr lang="en-US"/>
              <a:t>n.smith24@uni.brighton.ac.uk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60045-EE02-979F-A3FA-F1DA1B6D8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340" y="771440"/>
            <a:ext cx="51435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4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299936-5524-E15D-D691-35A58F5FD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DFACAC7-B12D-E638-46EB-20531928E9E9}"/>
              </a:ext>
            </a:extLst>
          </p:cNvPr>
          <p:cNvSpPr txBox="1"/>
          <p:nvPr/>
        </p:nvSpPr>
        <p:spPr>
          <a:xfrm>
            <a:off x="209922" y="123011"/>
            <a:ext cx="1150911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Meeting 2 - subgroups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81EE1-1F5E-404C-A9C1-E3EF9EF682A5}"/>
              </a:ext>
            </a:extLst>
          </p:cNvPr>
          <p:cNvSpPr txBox="1"/>
          <p:nvPr/>
        </p:nvSpPr>
        <p:spPr>
          <a:xfrm>
            <a:off x="209922" y="751585"/>
            <a:ext cx="11624726" cy="536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Support from staff </a:t>
            </a: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√</a:t>
            </a:r>
            <a:endParaRPr kumimoji="0" lang="en-GB" sz="2400" b="1" i="0" u="none" strike="noStrike" kern="100" cap="none" spc="0" normalizeH="0" baseline="0" noProof="0" dirty="0">
              <a:ln>
                <a:noFill/>
              </a:ln>
              <a:solidFill>
                <a:srgbClr val="4EA72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Sensory aspects </a:t>
            </a: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sym typeface="Wingdings" pitchFamily="2" charset="2"/>
              </a:rPr>
              <a:t> e.g. sound, smell, light, textures</a:t>
            </a: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Understanding </a:t>
            </a: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sym typeface="Wingdings" pitchFamily="2" charset="2"/>
              </a:rPr>
              <a:t> Being understood by staff and peers</a:t>
            </a: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400" b="0" i="0" u="none" strike="sng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Mental health </a:t>
            </a: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sym typeface="Wingdings" pitchFamily="2" charset="2"/>
              </a:rPr>
              <a:t> Classroom environment</a:t>
            </a: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Classrooms/Lessons </a:t>
            </a: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sym typeface="Wingdings" pitchFamily="2" charset="2"/>
              </a:rPr>
              <a:t> content of lessons (curriculum and teaching)</a:t>
            </a: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Social aspects </a:t>
            </a: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sym typeface="Wingdings" pitchFamily="2" charset="2"/>
              </a:rPr>
              <a:t> relationships with peers (friends)</a:t>
            </a: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Communal areas </a:t>
            </a: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sym typeface="Wingdings" pitchFamily="2" charset="2"/>
              </a:rPr>
              <a:t> unstructured time e.g. break, lunch, lesson changeover</a:t>
            </a: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Exams </a:t>
            </a:r>
            <a:r>
              <a:rPr kumimoji="0" lang="en-GB" sz="2400" b="1" i="0" u="none" strike="noStrike" kern="100" cap="none" spc="0" normalizeH="0" baseline="0" noProof="0" dirty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√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Something else (if applicable) </a:t>
            </a: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63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B54AC-32C3-1432-FA87-09F5739A0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aper with writing on it&#10;&#10;AI-generated content may be incorrect.">
            <a:extLst>
              <a:ext uri="{FF2B5EF4-FFF2-40B4-BE49-F238E27FC236}">
                <a16:creationId xmlns:a16="http://schemas.microsoft.com/office/drawing/2014/main" id="{DAD99FF2-99FD-9956-DBB6-0853B3F1C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416786" y="123011"/>
            <a:ext cx="8565292" cy="642396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6985532-CC23-7022-AB24-F6EFE32831E9}"/>
              </a:ext>
            </a:extLst>
          </p:cNvPr>
          <p:cNvGrpSpPr/>
          <p:nvPr/>
        </p:nvGrpSpPr>
        <p:grpSpPr>
          <a:xfrm>
            <a:off x="1248033" y="123008"/>
            <a:ext cx="10943968" cy="6734991"/>
            <a:chOff x="2388541" y="1016370"/>
            <a:chExt cx="8336405" cy="5587424"/>
          </a:xfrm>
        </p:grpSpPr>
        <p:pic>
          <p:nvPicPr>
            <p:cNvPr id="23" name="Picture 22" descr="A diagram of a number&#10;&#10;AI-generated content may be incorrect.">
              <a:extLst>
                <a:ext uri="{FF2B5EF4-FFF2-40B4-BE49-F238E27FC236}">
                  <a16:creationId xmlns:a16="http://schemas.microsoft.com/office/drawing/2014/main" id="{5FB7F91D-FAAB-0F43-A997-1E7B20714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8541" y="1016370"/>
              <a:ext cx="8336405" cy="5587424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7872B52-BD65-5FC1-AB24-B21F414DCDDE}"/>
                </a:ext>
              </a:extLst>
            </p:cNvPr>
            <p:cNvCxnSpPr>
              <a:cxnSpLocks/>
            </p:cNvCxnSpPr>
            <p:nvPr/>
          </p:nvCxnSpPr>
          <p:spPr>
            <a:xfrm>
              <a:off x="4439588" y="3641985"/>
              <a:ext cx="2165921" cy="3380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76C29A-602B-EA23-7FA1-2505C4BB9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9238" y="3870122"/>
              <a:ext cx="1955385" cy="1174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A121062-9000-D3AC-112A-0428047185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5575" y="3855591"/>
              <a:ext cx="730461" cy="21644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604824C-0F20-13A3-10D2-3A9C78CBCC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7655" y="3634582"/>
              <a:ext cx="2322336" cy="3478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218B87-5D62-F186-F3C3-00EFAC4DC1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95272" y="3993375"/>
              <a:ext cx="1988328" cy="10780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ECA824D-ACE2-F32C-EBC7-7C97F62DED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7492" y="4015313"/>
              <a:ext cx="776613" cy="20135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99FB642-3255-19FB-C497-25649FC1C0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6744" y="2304344"/>
              <a:ext cx="1401525" cy="16837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D8E46E7-5AC9-24F9-6722-9D7949E03CA3}"/>
                </a:ext>
              </a:extLst>
            </p:cNvPr>
            <p:cNvCxnSpPr>
              <a:cxnSpLocks/>
            </p:cNvCxnSpPr>
            <p:nvPr/>
          </p:nvCxnSpPr>
          <p:spPr>
            <a:xfrm>
              <a:off x="5168901" y="2345426"/>
              <a:ext cx="1445891" cy="17138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EA95FB-D739-152E-D1BA-87BA266E9088}"/>
                </a:ext>
              </a:extLst>
            </p:cNvPr>
            <p:cNvCxnSpPr>
              <a:cxnSpLocks/>
              <a:endCxn id="33" idx="2"/>
            </p:cNvCxnSpPr>
            <p:nvPr/>
          </p:nvCxnSpPr>
          <p:spPr>
            <a:xfrm flipH="1">
              <a:off x="6594994" y="1828800"/>
              <a:ext cx="1450" cy="226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9D8FC4-CBCD-3E1A-F153-0674648D9AD7}"/>
                </a:ext>
              </a:extLst>
            </p:cNvPr>
            <p:cNvSpPr txBox="1"/>
            <p:nvPr/>
          </p:nvSpPr>
          <p:spPr>
            <a:xfrm>
              <a:off x="6417656" y="3878978"/>
              <a:ext cx="35467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" b="1" dirty="0"/>
                <a:t>0 - No impact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FF00137-4BDE-9C55-25D9-141F20324850}"/>
              </a:ext>
            </a:extLst>
          </p:cNvPr>
          <p:cNvSpPr txBox="1"/>
          <p:nvPr/>
        </p:nvSpPr>
        <p:spPr>
          <a:xfrm>
            <a:off x="-31099" y="-968"/>
            <a:ext cx="466107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Subgroups 2</a:t>
            </a:r>
          </a:p>
        </p:txBody>
      </p:sp>
    </p:spTree>
    <p:extLst>
      <p:ext uri="{BB962C8B-B14F-4D97-AF65-F5344CB8AC3E}">
        <p14:creationId xmlns:p14="http://schemas.microsoft.com/office/powerpoint/2010/main" val="323014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3A80A-7BB6-0900-DF2C-B16CEC61A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aper with writing on it&#10;&#10;AI-generated content may be incorrect.">
            <a:extLst>
              <a:ext uri="{FF2B5EF4-FFF2-40B4-BE49-F238E27FC236}">
                <a16:creationId xmlns:a16="http://schemas.microsoft.com/office/drawing/2014/main" id="{DF3E0262-9888-BE6B-8644-F873F4D01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416786" y="123011"/>
            <a:ext cx="8565292" cy="6423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54DB7F-AB06-2B50-BE07-AF077D696C44}"/>
              </a:ext>
            </a:extLst>
          </p:cNvPr>
          <p:cNvSpPr txBox="1"/>
          <p:nvPr/>
        </p:nvSpPr>
        <p:spPr>
          <a:xfrm>
            <a:off x="0" y="73173"/>
            <a:ext cx="318277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Subgroups 2</a:t>
            </a:r>
          </a:p>
        </p:txBody>
      </p:sp>
      <p:pic>
        <p:nvPicPr>
          <p:cNvPr id="34" name="Picture 33" descr="A paper with writing on it&#10;&#10;AI-generated content may be incorrect.">
            <a:extLst>
              <a:ext uri="{FF2B5EF4-FFF2-40B4-BE49-F238E27FC236}">
                <a16:creationId xmlns:a16="http://schemas.microsoft.com/office/drawing/2014/main" id="{60C70AD7-7C2C-ED12-3968-EDEB6266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089188" y="17121"/>
            <a:ext cx="9000454" cy="675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5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046891A-05A0-9E9D-2314-7A539D5C4FD4}"/>
              </a:ext>
            </a:extLst>
          </p:cNvPr>
          <p:cNvSpPr/>
          <p:nvPr/>
        </p:nvSpPr>
        <p:spPr>
          <a:xfrm>
            <a:off x="2400994" y="1705150"/>
            <a:ext cx="3948545" cy="37157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497242-D984-38C6-414A-EEEA5A7063FF}"/>
              </a:ext>
            </a:extLst>
          </p:cNvPr>
          <p:cNvSpPr/>
          <p:nvPr/>
        </p:nvSpPr>
        <p:spPr>
          <a:xfrm>
            <a:off x="4825194" y="1634491"/>
            <a:ext cx="3896591" cy="37157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66C06-9E1D-2DD3-580F-B66A7A7F28F5}"/>
              </a:ext>
            </a:extLst>
          </p:cNvPr>
          <p:cNvSpPr txBox="1"/>
          <p:nvPr/>
        </p:nvSpPr>
        <p:spPr>
          <a:xfrm>
            <a:off x="4132119" y="1771652"/>
            <a:ext cx="693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786B94-21F6-A2BA-2F2C-33D1C1B9C369}"/>
              </a:ext>
            </a:extLst>
          </p:cNvPr>
          <p:cNvSpPr txBox="1"/>
          <p:nvPr/>
        </p:nvSpPr>
        <p:spPr>
          <a:xfrm>
            <a:off x="6511634" y="1699516"/>
            <a:ext cx="6051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D00162-77D3-AEAA-FE7E-DA98EFAA2306}"/>
              </a:ext>
            </a:extLst>
          </p:cNvPr>
          <p:cNvSpPr txBox="1"/>
          <p:nvPr/>
        </p:nvSpPr>
        <p:spPr>
          <a:xfrm>
            <a:off x="4963876" y="2289262"/>
            <a:ext cx="124077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Sometimes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5129E8-4A6C-2730-7736-B0FE37FA621A}"/>
              </a:ext>
            </a:extLst>
          </p:cNvPr>
          <p:cNvSpPr txBox="1"/>
          <p:nvPr/>
        </p:nvSpPr>
        <p:spPr>
          <a:xfrm>
            <a:off x="400047" y="230688"/>
            <a:ext cx="149629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want to get good exam 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2D383-B9DA-87C5-32B1-A4F45C5CDBEB}"/>
              </a:ext>
            </a:extLst>
          </p:cNvPr>
          <p:cNvSpPr txBox="1"/>
          <p:nvPr/>
        </p:nvSpPr>
        <p:spPr>
          <a:xfrm>
            <a:off x="2713570" y="279053"/>
            <a:ext cx="149629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get help from school staff when I need 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EFF799-7A1E-C760-FCBA-2777A082E7E0}"/>
              </a:ext>
            </a:extLst>
          </p:cNvPr>
          <p:cNvSpPr txBox="1"/>
          <p:nvPr/>
        </p:nvSpPr>
        <p:spPr>
          <a:xfrm>
            <a:off x="7052043" y="196536"/>
            <a:ext cx="149629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learn about things that interest me at school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ED68BA-4C85-3671-9319-153B85951E80}"/>
              </a:ext>
            </a:extLst>
          </p:cNvPr>
          <p:cNvSpPr txBox="1"/>
          <p:nvPr/>
        </p:nvSpPr>
        <p:spPr>
          <a:xfrm>
            <a:off x="507394" y="1279209"/>
            <a:ext cx="149629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like to know why I’m learning something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E861DE-CCA2-A195-C884-82B36AC9B9F7}"/>
              </a:ext>
            </a:extLst>
          </p:cNvPr>
          <p:cNvSpPr txBox="1"/>
          <p:nvPr/>
        </p:nvSpPr>
        <p:spPr>
          <a:xfrm>
            <a:off x="2110270" y="5780142"/>
            <a:ext cx="162306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have friends at school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CBAC7D-65BE-E107-4DB2-B4788409EB91}"/>
              </a:ext>
            </a:extLst>
          </p:cNvPr>
          <p:cNvSpPr txBox="1"/>
          <p:nvPr/>
        </p:nvSpPr>
        <p:spPr>
          <a:xfrm>
            <a:off x="10579591" y="3604610"/>
            <a:ext cx="1496292" cy="10772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put a lot of pressure onto myself to do well at school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1CFA06-EE5A-44E6-9B0D-21B1F266C9FD}"/>
              </a:ext>
            </a:extLst>
          </p:cNvPr>
          <p:cNvSpPr txBox="1"/>
          <p:nvPr/>
        </p:nvSpPr>
        <p:spPr>
          <a:xfrm>
            <a:off x="8433799" y="4535397"/>
            <a:ext cx="168021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feel safe at 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7D5CD-94D7-46A8-8990-8DE5FA4A7708}"/>
              </a:ext>
            </a:extLst>
          </p:cNvPr>
          <p:cNvSpPr txBox="1"/>
          <p:nvPr/>
        </p:nvSpPr>
        <p:spPr>
          <a:xfrm>
            <a:off x="8721784" y="5992190"/>
            <a:ext cx="140278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teachers treat me fairly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2D7AD7-1A79-A773-A13C-9CBC8333FC1A}"/>
              </a:ext>
            </a:extLst>
          </p:cNvPr>
          <p:cNvSpPr txBox="1"/>
          <p:nvPr/>
        </p:nvSpPr>
        <p:spPr>
          <a:xfrm>
            <a:off x="10300165" y="2289262"/>
            <a:ext cx="169163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am proud of my achievements at school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C3F8FD-DF6F-B0E1-32ED-FCF6381D6D7D}"/>
              </a:ext>
            </a:extLst>
          </p:cNvPr>
          <p:cNvSpPr txBox="1"/>
          <p:nvPr/>
        </p:nvSpPr>
        <p:spPr>
          <a:xfrm>
            <a:off x="6204649" y="5533921"/>
            <a:ext cx="190881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put my hand up and answer questions in lessons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41005C-E943-C151-7C88-6D73EAA3C23F}"/>
              </a:ext>
            </a:extLst>
          </p:cNvPr>
          <p:cNvSpPr txBox="1"/>
          <p:nvPr/>
        </p:nvSpPr>
        <p:spPr>
          <a:xfrm>
            <a:off x="1280856" y="3429000"/>
            <a:ext cx="101724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teachers care about 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65E088-8B09-29B9-A78B-040CAF72FB33}"/>
              </a:ext>
            </a:extLst>
          </p:cNvPr>
          <p:cNvSpPr txBox="1"/>
          <p:nvPr/>
        </p:nvSpPr>
        <p:spPr>
          <a:xfrm>
            <a:off x="4879820" y="402164"/>
            <a:ext cx="159188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am accepted by other students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466037-C5EB-FEBB-6A14-FB83C36BD7A6}"/>
              </a:ext>
            </a:extLst>
          </p:cNvPr>
          <p:cNvSpPr txBox="1"/>
          <p:nvPr/>
        </p:nvSpPr>
        <p:spPr>
          <a:xfrm>
            <a:off x="287485" y="2658740"/>
            <a:ext cx="99337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get bullied at school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2DFF0E-569B-E2D5-7FA4-A3BD5E22DEB6}"/>
              </a:ext>
            </a:extLst>
          </p:cNvPr>
          <p:cNvSpPr txBox="1"/>
          <p:nvPr/>
        </p:nvSpPr>
        <p:spPr>
          <a:xfrm>
            <a:off x="8523163" y="1852920"/>
            <a:ext cx="159084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can be myself at school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F69C36-03D3-DA61-774B-4C4CC15219B0}"/>
              </a:ext>
            </a:extLst>
          </p:cNvPr>
          <p:cNvSpPr txBox="1"/>
          <p:nvPr/>
        </p:nvSpPr>
        <p:spPr>
          <a:xfrm>
            <a:off x="8887952" y="3158258"/>
            <a:ext cx="169163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have a sense of belonging at school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A0AB4E-715A-A28E-EA01-644785439ACB}"/>
              </a:ext>
            </a:extLst>
          </p:cNvPr>
          <p:cNvSpPr txBox="1"/>
          <p:nvPr/>
        </p:nvSpPr>
        <p:spPr>
          <a:xfrm>
            <a:off x="9976890" y="5084248"/>
            <a:ext cx="201168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classrooms are clean and comfortable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CA3901-CBDD-E03C-5B64-6C02EFACCCB6}"/>
              </a:ext>
            </a:extLst>
          </p:cNvPr>
          <p:cNvSpPr txBox="1"/>
          <p:nvPr/>
        </p:nvSpPr>
        <p:spPr>
          <a:xfrm>
            <a:off x="8652836" y="905569"/>
            <a:ext cx="91751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enjoy PE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7D9B5AF-4C0F-9A3F-7E90-ED9474B0EB3A}"/>
              </a:ext>
            </a:extLst>
          </p:cNvPr>
          <p:cNvSpPr txBox="1"/>
          <p:nvPr/>
        </p:nvSpPr>
        <p:spPr>
          <a:xfrm>
            <a:off x="4192329" y="5710775"/>
            <a:ext cx="1716578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use the canteen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762AC9-D984-FEF3-6EC9-7B15E1A9AE37}"/>
              </a:ext>
            </a:extLst>
          </p:cNvPr>
          <p:cNvSpPr txBox="1"/>
          <p:nvPr/>
        </p:nvSpPr>
        <p:spPr>
          <a:xfrm>
            <a:off x="10427080" y="1000768"/>
            <a:ext cx="1496293" cy="10772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can walk through the corridors easily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CC84B8-0A5D-3F33-1192-84E046B028A7}"/>
              </a:ext>
            </a:extLst>
          </p:cNvPr>
          <p:cNvSpPr txBox="1"/>
          <p:nvPr/>
        </p:nvSpPr>
        <p:spPr>
          <a:xfrm>
            <a:off x="344634" y="5253526"/>
            <a:ext cx="1496291" cy="132343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 break times there is a space that I am happy to spend time 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A705A-5EA9-77EF-D649-8EDA23792067}"/>
              </a:ext>
            </a:extLst>
          </p:cNvPr>
          <p:cNvSpPr txBox="1"/>
          <p:nvPr/>
        </p:nvSpPr>
        <p:spPr>
          <a:xfrm>
            <a:off x="4002678" y="6301282"/>
            <a:ext cx="228877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eat in, or get my food from the canteen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53E53-AAB5-30B7-7173-D464E988DFB9}"/>
              </a:ext>
            </a:extLst>
          </p:cNvPr>
          <p:cNvSpPr txBox="1"/>
          <p:nvPr/>
        </p:nvSpPr>
        <p:spPr>
          <a:xfrm>
            <a:off x="186371" y="4266330"/>
            <a:ext cx="91109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like going to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9AE37-3C63-08EA-1DA0-5A562A156F0B}"/>
              </a:ext>
            </a:extLst>
          </p:cNvPr>
          <p:cNvSpPr txBox="1"/>
          <p:nvPr/>
        </p:nvSpPr>
        <p:spPr>
          <a:xfrm>
            <a:off x="9928317" y="152927"/>
            <a:ext cx="199505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School is an easy place to be</a:t>
            </a:r>
          </a:p>
        </p:txBody>
      </p:sp>
    </p:spTree>
    <p:extLst>
      <p:ext uri="{BB962C8B-B14F-4D97-AF65-F5344CB8AC3E}">
        <p14:creationId xmlns:p14="http://schemas.microsoft.com/office/powerpoint/2010/main" val="413963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918F6F-6B71-5823-F5DA-E89B2CB7C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BA9A8B-5207-DD74-E901-C445DA8F4140}"/>
              </a:ext>
            </a:extLst>
          </p:cNvPr>
          <p:cNvSpPr txBox="1"/>
          <p:nvPr/>
        </p:nvSpPr>
        <p:spPr>
          <a:xfrm>
            <a:off x="209922" y="123011"/>
            <a:ext cx="1150911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To finish….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DE832-FE21-B891-5C10-5C0F6CB55C13}"/>
              </a:ext>
            </a:extLst>
          </p:cNvPr>
          <p:cNvSpPr txBox="1"/>
          <p:nvPr/>
        </p:nvSpPr>
        <p:spPr>
          <a:xfrm>
            <a:off x="568411" y="1583535"/>
            <a:ext cx="10256107" cy="3578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marR="548640"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None/>
            </a:pPr>
            <a:r>
              <a:rPr lang="en-GB" sz="2400" i="1" kern="1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“I wonder if something that we could address, in terms of mental health is instead of looking at mental health as a whole, we could look at what could lead to a deterioration in mental health and sort of trying to pick up on root causes and then how those things could be addressed” </a:t>
            </a:r>
          </a:p>
          <a:p>
            <a:pPr marL="548640" marR="548640"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None/>
            </a:pPr>
            <a:r>
              <a:rPr lang="en-GB" sz="2400" i="1" kern="1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Meeting 1 – S1</a:t>
            </a:r>
          </a:p>
        </p:txBody>
      </p:sp>
    </p:spTree>
    <p:extLst>
      <p:ext uri="{BB962C8B-B14F-4D97-AF65-F5344CB8AC3E}">
        <p14:creationId xmlns:p14="http://schemas.microsoft.com/office/powerpoint/2010/main" val="3106621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3AF6C1-4C82-A8B5-B021-A98125DC9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71F749-876A-2D41-4FB9-1CBC965D69E0}"/>
              </a:ext>
            </a:extLst>
          </p:cNvPr>
          <p:cNvSpPr txBox="1"/>
          <p:nvPr/>
        </p:nvSpPr>
        <p:spPr>
          <a:xfrm>
            <a:off x="209922" y="123011"/>
            <a:ext cx="1150911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624EF-73B5-3131-CED1-EC7D176CB50A}"/>
              </a:ext>
            </a:extLst>
          </p:cNvPr>
          <p:cNvSpPr txBox="1"/>
          <p:nvPr/>
        </p:nvSpPr>
        <p:spPr>
          <a:xfrm>
            <a:off x="209922" y="1076908"/>
            <a:ext cx="1168963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Costley, D. </a:t>
            </a:r>
            <a:r>
              <a:rPr lang="en-GB" sz="2400" i="1" dirty="0"/>
              <a:t>et al.</a:t>
            </a:r>
            <a:r>
              <a:rPr lang="en-GB" sz="2400" dirty="0"/>
              <a:t> (2021) ‘The Anxiety Caused by Secondary Schools for Autistic Adolescents: In Their Own Words’, </a:t>
            </a:r>
            <a:r>
              <a:rPr lang="en-GB" sz="2400" i="1" dirty="0"/>
              <a:t>Education Sciences</a:t>
            </a:r>
            <a:r>
              <a:rPr lang="en-GB" sz="2400" dirty="0"/>
              <a:t>, 11(11), p. 726. Available at: </a:t>
            </a:r>
            <a:r>
              <a:rPr lang="en-GB" sz="2400" dirty="0">
                <a:hlinkClick r:id="rId3"/>
              </a:rPr>
              <a:t>https://doi.org/10.3390/educsci11110726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Gowen, E. </a:t>
            </a:r>
            <a:r>
              <a:rPr lang="en-GB" sz="2400" i="1" dirty="0"/>
              <a:t>et al.</a:t>
            </a:r>
            <a:r>
              <a:rPr lang="en-GB" sz="2400" dirty="0"/>
              <a:t> (2019) ‘Guidelines for conducting research studies with the autism community’, </a:t>
            </a:r>
            <a:r>
              <a:rPr lang="en-GB" sz="2400" i="1" dirty="0"/>
              <a:t>Autism policy &amp; practice</a:t>
            </a:r>
            <a:r>
              <a:rPr lang="en-GB" sz="2400" dirty="0"/>
              <a:t>, 2(1 A new beginning), pp. 29–45. Available at: https://</a:t>
            </a:r>
            <a:r>
              <a:rPr lang="en-GB" sz="2400" dirty="0" err="1"/>
              <a:t>www.ncbi.nlm.nih.gov</a:t>
            </a:r>
            <a:r>
              <a:rPr lang="en-GB" sz="2400" dirty="0"/>
              <a:t>/</a:t>
            </a:r>
            <a:r>
              <a:rPr lang="en-GB" sz="2400" dirty="0" err="1"/>
              <a:t>pmc</a:t>
            </a:r>
            <a:r>
              <a:rPr lang="en-GB" sz="2400" dirty="0"/>
              <a:t>/articles/PMC7099931/ (Accessed: 23 August 2024).</a:t>
            </a:r>
          </a:p>
          <a:p>
            <a:endParaRPr lang="en-GB" sz="2400" dirty="0"/>
          </a:p>
          <a:p>
            <a:r>
              <a:rPr lang="en-GB" sz="2400" dirty="0"/>
              <a:t>Pellicano, E., Dinsmore, A. and Charman, T. (2014) ‘What should autism research focus upon? Community views and priorities from the United Kingdom’, </a:t>
            </a:r>
            <a:r>
              <a:rPr lang="en-GB" sz="2400" i="1" dirty="0"/>
              <a:t>Autism</a:t>
            </a:r>
            <a:r>
              <a:rPr lang="en-GB" sz="2400" dirty="0"/>
              <a:t>, 18(7), pp. 756–770. Available at: </a:t>
            </a:r>
            <a:r>
              <a:rPr lang="en-GB" sz="2400" dirty="0">
                <a:hlinkClick r:id="rId4"/>
              </a:rPr>
              <a:t>https://doi.org/10.1177/1362361314529627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874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D443AD-95EC-FB7D-E4E5-7E5BC62A1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866B-6982-02ED-3AA7-0FAA88650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60" y="194685"/>
            <a:ext cx="8422730" cy="5767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Why is participatory research important?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3BD92-6F1C-A99B-9303-5FE99C2D8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80" y="1133051"/>
            <a:ext cx="6567652" cy="481580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Historically there is a gap between the priorities of the autistic community and the priorities of researchers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Lack of research that is co-produced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Often autistic adults are designing research for autistic young people to participate 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3782A-C318-9ECF-375D-03FFCA0A818B}"/>
              </a:ext>
            </a:extLst>
          </p:cNvPr>
          <p:cNvSpPr txBox="1"/>
          <p:nvPr/>
        </p:nvSpPr>
        <p:spPr>
          <a:xfrm>
            <a:off x="101160" y="6389554"/>
            <a:ext cx="8180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(Gowen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 al.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2019; </a:t>
            </a:r>
            <a:r>
              <a:rPr lang="en-GB" dirty="0"/>
              <a:t>Costley </a:t>
            </a:r>
            <a:r>
              <a:rPr lang="en-GB" i="1" dirty="0"/>
              <a:t>et al.</a:t>
            </a:r>
            <a:r>
              <a:rPr lang="en-GB" dirty="0"/>
              <a:t>, 2021;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Pellicano and den Houting, 2022)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3BC136-45D4-B9A2-946A-D29A14E24A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43"/>
          <a:stretch>
            <a:fillRect/>
          </a:stretch>
        </p:blipFill>
        <p:spPr>
          <a:xfrm>
            <a:off x="6860233" y="1618908"/>
            <a:ext cx="5162287" cy="36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1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53ADA6-14D2-ACFF-9DEA-70ACA8ACF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174AF5-0576-9F27-8D1F-C38663AC64DD}"/>
              </a:ext>
            </a:extLst>
          </p:cNvPr>
          <p:cNvSpPr txBox="1"/>
          <p:nvPr/>
        </p:nvSpPr>
        <p:spPr>
          <a:xfrm>
            <a:off x="209922" y="123011"/>
            <a:ext cx="1150911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Autism advisory group (AAG)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C52E67-0867-FC76-3551-C7F2D7A37197}"/>
              </a:ext>
            </a:extLst>
          </p:cNvPr>
          <p:cNvSpPr txBox="1"/>
          <p:nvPr/>
        </p:nvSpPr>
        <p:spPr>
          <a:xfrm>
            <a:off x="305476" y="1164707"/>
            <a:ext cx="1150911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Thinking about the ethical aspects was important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Would they sit in silence feeling uncomfortable?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Power dynamics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One member was my son - is this ethical?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Would they feel coerced into doing it due to previous relationships with me</a:t>
            </a:r>
          </a:p>
        </p:txBody>
      </p:sp>
    </p:spTree>
    <p:extLst>
      <p:ext uri="{BB962C8B-B14F-4D97-AF65-F5344CB8AC3E}">
        <p14:creationId xmlns:p14="http://schemas.microsoft.com/office/powerpoint/2010/main" val="308402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D35DF2-D84C-C950-C5AB-B2A08DBC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59F014E-F910-31D5-9968-E501A73C384C}"/>
              </a:ext>
            </a:extLst>
          </p:cNvPr>
          <p:cNvSpPr txBox="1"/>
          <p:nvPr/>
        </p:nvSpPr>
        <p:spPr>
          <a:xfrm>
            <a:off x="209922" y="123011"/>
            <a:ext cx="1150911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AAG discussed the research question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54039-147A-6AB1-7C21-164044692DBB}"/>
              </a:ext>
            </a:extLst>
          </p:cNvPr>
          <p:cNvSpPr txBox="1"/>
          <p:nvPr/>
        </p:nvSpPr>
        <p:spPr>
          <a:xfrm>
            <a:off x="315311" y="1383435"/>
            <a:ext cx="4677103" cy="4697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System Font"/>
              </a:rPr>
              <a:t>The working research question: </a:t>
            </a: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System Font"/>
              </a:rPr>
              <a:t>What are the different ways that autistic young people of all genders experience mainstream secondary school?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B6A6E0-53EB-3FE9-41F5-2DCC0173BB07}"/>
              </a:ext>
            </a:extLst>
          </p:cNvPr>
          <p:cNvSpPr txBox="1"/>
          <p:nvPr/>
        </p:nvSpPr>
        <p:spPr>
          <a:xfrm>
            <a:off x="5623034" y="1140644"/>
            <a:ext cx="6096000" cy="5183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Support from staff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Sensory aspects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Understanding and acceptance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Mental health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Classrooms/Lessons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Social aspects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Communal areas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Exams</a:t>
            </a:r>
          </a:p>
        </p:txBody>
      </p:sp>
    </p:spTree>
    <p:extLst>
      <p:ext uri="{BB962C8B-B14F-4D97-AF65-F5344CB8AC3E}">
        <p14:creationId xmlns:p14="http://schemas.microsoft.com/office/powerpoint/2010/main" val="39231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23924B-AD5E-9335-BB95-67E5F675A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35BE4D-9889-E15C-7358-AE16185AF167}"/>
              </a:ext>
            </a:extLst>
          </p:cNvPr>
          <p:cNvSpPr txBox="1"/>
          <p:nvPr/>
        </p:nvSpPr>
        <p:spPr>
          <a:xfrm>
            <a:off x="209922" y="123011"/>
            <a:ext cx="1150911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Subgroups</a:t>
            </a:r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B2558022-A528-46BB-ABA9-6824917FCC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73" t="905" r="10741" b="1545"/>
          <a:stretch>
            <a:fillRect/>
          </a:stretch>
        </p:blipFill>
        <p:spPr>
          <a:xfrm>
            <a:off x="5693113" y="1257054"/>
            <a:ext cx="5446593" cy="4343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29E84A-DB93-86D6-D13C-3BC4D2637C87}"/>
              </a:ext>
            </a:extLst>
          </p:cNvPr>
          <p:cNvSpPr txBox="1"/>
          <p:nvPr/>
        </p:nvSpPr>
        <p:spPr>
          <a:xfrm>
            <a:off x="338228" y="1201081"/>
            <a:ext cx="6096000" cy="4455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Support from staff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Sensory aspects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Understanding and acceptance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Mental health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Classrooms/Lessons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Social aspects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Communal areas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Exams</a:t>
            </a:r>
          </a:p>
        </p:txBody>
      </p:sp>
      <p:pic>
        <p:nvPicPr>
          <p:cNvPr id="11" name="Picture 10" descr="A brick wall with black text&#10;&#10;AI-generated content may be incorrect.">
            <a:extLst>
              <a:ext uri="{FF2B5EF4-FFF2-40B4-BE49-F238E27FC236}">
                <a16:creationId xmlns:a16="http://schemas.microsoft.com/office/drawing/2014/main" id="{F0F70874-FB38-3189-4148-95105DF99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32" y="1257054"/>
            <a:ext cx="6702321" cy="51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2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B2768B-14DF-1453-48CC-2025DA702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50E30BA-68C7-FE5B-F607-498BB751542E}"/>
              </a:ext>
            </a:extLst>
          </p:cNvPr>
          <p:cNvSpPr txBox="1"/>
          <p:nvPr/>
        </p:nvSpPr>
        <p:spPr>
          <a:xfrm>
            <a:off x="209922" y="123011"/>
            <a:ext cx="1150911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Subgroups</a:t>
            </a:r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F16263F2-B0C3-2F38-ACFF-262E5E990A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73" t="905" r="10741" b="1545"/>
          <a:stretch>
            <a:fillRect/>
          </a:stretch>
        </p:blipFill>
        <p:spPr>
          <a:xfrm>
            <a:off x="4704371" y="1160411"/>
            <a:ext cx="6682525" cy="532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CC7790-1823-1265-1FFA-80A0589D278D}"/>
              </a:ext>
            </a:extLst>
          </p:cNvPr>
          <p:cNvSpPr txBox="1"/>
          <p:nvPr/>
        </p:nvSpPr>
        <p:spPr>
          <a:xfrm>
            <a:off x="209922" y="1160411"/>
            <a:ext cx="6096000" cy="5183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Support from staff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Sensory aspects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Understanding and acceptance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Mental health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Classrooms/Lessons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Social aspects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Communal areas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Exams</a:t>
            </a:r>
          </a:p>
        </p:txBody>
      </p:sp>
    </p:spTree>
    <p:extLst>
      <p:ext uri="{BB962C8B-B14F-4D97-AF65-F5344CB8AC3E}">
        <p14:creationId xmlns:p14="http://schemas.microsoft.com/office/powerpoint/2010/main" val="383436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ith different poses&#10;&#10;AI-generated content may be incorrect.">
            <a:extLst>
              <a:ext uri="{FF2B5EF4-FFF2-40B4-BE49-F238E27FC236}">
                <a16:creationId xmlns:a16="http://schemas.microsoft.com/office/drawing/2014/main" id="{765FAB5E-00F8-8B6B-1860-A7548BC64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7" y="276208"/>
            <a:ext cx="4390553" cy="6103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AD5F77-277E-51B6-DF4C-65A5F8F6A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251" y="276208"/>
            <a:ext cx="4442901" cy="61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5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B1AA48-93AF-D29F-2ADD-ACA2097DF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13E73B-401D-31BD-874D-2E01EAE37D5A}"/>
              </a:ext>
            </a:extLst>
          </p:cNvPr>
          <p:cNvSpPr txBox="1"/>
          <p:nvPr/>
        </p:nvSpPr>
        <p:spPr>
          <a:xfrm>
            <a:off x="209922" y="123011"/>
            <a:ext cx="1150911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Statements</a:t>
            </a:r>
          </a:p>
        </p:txBody>
      </p:sp>
    </p:spTree>
    <p:extLst>
      <p:ext uri="{BB962C8B-B14F-4D97-AF65-F5344CB8AC3E}">
        <p14:creationId xmlns:p14="http://schemas.microsoft.com/office/powerpoint/2010/main" val="260286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046891A-05A0-9E9D-2314-7A539D5C4FD4}"/>
              </a:ext>
            </a:extLst>
          </p:cNvPr>
          <p:cNvSpPr/>
          <p:nvPr/>
        </p:nvSpPr>
        <p:spPr>
          <a:xfrm>
            <a:off x="1169323" y="1130531"/>
            <a:ext cx="5264727" cy="49543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497242-D984-38C6-414A-EEEA5A7063FF}"/>
              </a:ext>
            </a:extLst>
          </p:cNvPr>
          <p:cNvSpPr/>
          <p:nvPr/>
        </p:nvSpPr>
        <p:spPr>
          <a:xfrm>
            <a:off x="4401590" y="1036320"/>
            <a:ext cx="5195455" cy="49543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66C06-9E1D-2DD3-580F-B66A7A7F28F5}"/>
              </a:ext>
            </a:extLst>
          </p:cNvPr>
          <p:cNvSpPr txBox="1"/>
          <p:nvPr/>
        </p:nvSpPr>
        <p:spPr>
          <a:xfrm>
            <a:off x="3477490" y="1219200"/>
            <a:ext cx="5735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rgbClr val="C00000"/>
                </a:solidFill>
              </a:rPr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786B94-21F6-A2BA-2F2C-33D1C1B9C369}"/>
              </a:ext>
            </a:extLst>
          </p:cNvPr>
          <p:cNvSpPr txBox="1"/>
          <p:nvPr/>
        </p:nvSpPr>
        <p:spPr>
          <a:xfrm>
            <a:off x="6650178" y="1123019"/>
            <a:ext cx="50430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rgbClr val="C00000"/>
                </a:solidFill>
              </a:rPr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D00162-77D3-AEAA-FE7E-DA98EFAA2306}"/>
              </a:ext>
            </a:extLst>
          </p:cNvPr>
          <p:cNvSpPr txBox="1"/>
          <p:nvPr/>
        </p:nvSpPr>
        <p:spPr>
          <a:xfrm>
            <a:off x="4702233" y="2083723"/>
            <a:ext cx="139376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rgbClr val="C00000"/>
                </a:solidFill>
              </a:rPr>
              <a:t>Sometimes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5129E8-4A6C-2730-7736-B0FE37FA621A}"/>
              </a:ext>
            </a:extLst>
          </p:cNvPr>
          <p:cNvSpPr txBox="1"/>
          <p:nvPr/>
        </p:nvSpPr>
        <p:spPr>
          <a:xfrm>
            <a:off x="99753" y="20427"/>
            <a:ext cx="199505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want to get good exam 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2D383-B9DA-87C5-32B1-A4F45C5CDBEB}"/>
              </a:ext>
            </a:extLst>
          </p:cNvPr>
          <p:cNvSpPr txBox="1"/>
          <p:nvPr/>
        </p:nvSpPr>
        <p:spPr>
          <a:xfrm>
            <a:off x="2310425" y="114582"/>
            <a:ext cx="199505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dirty="0"/>
              <a:t>I get help from school staff when I need 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EFF799-7A1E-C760-FCBA-2777A082E7E0}"/>
              </a:ext>
            </a:extLst>
          </p:cNvPr>
          <p:cNvSpPr txBox="1"/>
          <p:nvPr/>
        </p:nvSpPr>
        <p:spPr>
          <a:xfrm>
            <a:off x="6757553" y="95299"/>
            <a:ext cx="199505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dirty="0"/>
              <a:t>I learn about things that interest me at school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ED68BA-4C85-3671-9319-153B85951E80}"/>
              </a:ext>
            </a:extLst>
          </p:cNvPr>
          <p:cNvSpPr txBox="1"/>
          <p:nvPr/>
        </p:nvSpPr>
        <p:spPr>
          <a:xfrm>
            <a:off x="170653" y="773084"/>
            <a:ext cx="199505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like to know why I’m learning something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E861DE-CCA2-A195-C884-82B36AC9B9F7}"/>
              </a:ext>
            </a:extLst>
          </p:cNvPr>
          <p:cNvSpPr txBox="1"/>
          <p:nvPr/>
        </p:nvSpPr>
        <p:spPr>
          <a:xfrm>
            <a:off x="146341" y="6101561"/>
            <a:ext cx="21640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have good friends at school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CBAC7D-65BE-E107-4DB2-B4788409EB91}"/>
              </a:ext>
            </a:extLst>
          </p:cNvPr>
          <p:cNvSpPr txBox="1"/>
          <p:nvPr/>
        </p:nvSpPr>
        <p:spPr>
          <a:xfrm>
            <a:off x="9912953" y="151714"/>
            <a:ext cx="199505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600" dirty="0"/>
              <a:t>School is an easy place to be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1CFA06-EE5A-44E6-9B0D-21B1F266C9FD}"/>
              </a:ext>
            </a:extLst>
          </p:cNvPr>
          <p:cNvSpPr txBox="1"/>
          <p:nvPr/>
        </p:nvSpPr>
        <p:spPr>
          <a:xfrm>
            <a:off x="9694022" y="4632850"/>
            <a:ext cx="224028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dirty="0"/>
              <a:t>I feel safe at 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7D5CD-94D7-46A8-8990-8DE5FA4A7708}"/>
              </a:ext>
            </a:extLst>
          </p:cNvPr>
          <p:cNvSpPr txBox="1"/>
          <p:nvPr/>
        </p:nvSpPr>
        <p:spPr>
          <a:xfrm>
            <a:off x="10175278" y="5995318"/>
            <a:ext cx="187038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dirty="0"/>
              <a:t>The teachers treat me fairly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2D7AD7-1A79-A773-A13C-9CBC8333FC1A}"/>
              </a:ext>
            </a:extLst>
          </p:cNvPr>
          <p:cNvSpPr txBox="1"/>
          <p:nvPr/>
        </p:nvSpPr>
        <p:spPr>
          <a:xfrm>
            <a:off x="9825647" y="1901042"/>
            <a:ext cx="225551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dirty="0"/>
              <a:t>I am proud of my achievements at school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C3F8FD-DF6F-B0E1-32ED-FCF6381D6D7D}"/>
              </a:ext>
            </a:extLst>
          </p:cNvPr>
          <p:cNvSpPr txBox="1"/>
          <p:nvPr/>
        </p:nvSpPr>
        <p:spPr>
          <a:xfrm>
            <a:off x="7480068" y="5978451"/>
            <a:ext cx="25450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dirty="0"/>
              <a:t>I feel that I can put my hand up and answer a question at school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41005C-E943-C151-7C88-6D73EAA3C23F}"/>
              </a:ext>
            </a:extLst>
          </p:cNvPr>
          <p:cNvSpPr txBox="1"/>
          <p:nvPr/>
        </p:nvSpPr>
        <p:spPr>
          <a:xfrm>
            <a:off x="114512" y="5337065"/>
            <a:ext cx="18177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dirty="0"/>
              <a:t>The teachers care about 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65E088-8B09-29B9-A78B-040CAF72FB33}"/>
              </a:ext>
            </a:extLst>
          </p:cNvPr>
          <p:cNvSpPr txBox="1"/>
          <p:nvPr/>
        </p:nvSpPr>
        <p:spPr>
          <a:xfrm>
            <a:off x="4449289" y="95299"/>
            <a:ext cx="212251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feel accepted by other students </a:t>
            </a:r>
            <a:endParaRPr lang="en-GB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466037-C5EB-FEBB-6A14-FB83C36BD7A6}"/>
              </a:ext>
            </a:extLst>
          </p:cNvPr>
          <p:cNvSpPr txBox="1"/>
          <p:nvPr/>
        </p:nvSpPr>
        <p:spPr>
          <a:xfrm>
            <a:off x="146341" y="1792251"/>
            <a:ext cx="132449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get bullied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2DFF0E-569B-E2D5-7FA4-A3BD5E22DEB6}"/>
              </a:ext>
            </a:extLst>
          </p:cNvPr>
          <p:cNvSpPr txBox="1"/>
          <p:nvPr/>
        </p:nvSpPr>
        <p:spPr>
          <a:xfrm>
            <a:off x="9892841" y="3043540"/>
            <a:ext cx="212113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can be myself at school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F69C36-03D3-DA61-774B-4C4CC15219B0}"/>
              </a:ext>
            </a:extLst>
          </p:cNvPr>
          <p:cNvSpPr txBox="1"/>
          <p:nvPr/>
        </p:nvSpPr>
        <p:spPr>
          <a:xfrm>
            <a:off x="9782722" y="3852805"/>
            <a:ext cx="225551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have a sense of belonging at school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A0AB4E-715A-A28E-EA01-644785439ACB}"/>
              </a:ext>
            </a:extLst>
          </p:cNvPr>
          <p:cNvSpPr txBox="1"/>
          <p:nvPr/>
        </p:nvSpPr>
        <p:spPr>
          <a:xfrm>
            <a:off x="9252063" y="5198406"/>
            <a:ext cx="26822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dirty="0"/>
              <a:t>The classrooms are clean and comfortable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CA3901-CBDD-E03C-5B64-6C02EFACCCB6}"/>
              </a:ext>
            </a:extLst>
          </p:cNvPr>
          <p:cNvSpPr txBox="1"/>
          <p:nvPr/>
        </p:nvSpPr>
        <p:spPr>
          <a:xfrm>
            <a:off x="8589815" y="1032371"/>
            <a:ext cx="122335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dirty="0"/>
              <a:t>I enjoy PE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7D9B5AF-4C0F-9A3F-7E90-ED9474B0EB3A}"/>
              </a:ext>
            </a:extLst>
          </p:cNvPr>
          <p:cNvSpPr txBox="1"/>
          <p:nvPr/>
        </p:nvSpPr>
        <p:spPr>
          <a:xfrm>
            <a:off x="4145279" y="6179127"/>
            <a:ext cx="228877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dirty="0"/>
              <a:t>I eat in, or get my food from the canteen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762AC9-D984-FEF3-6EC9-7B15E1A9AE37}"/>
              </a:ext>
            </a:extLst>
          </p:cNvPr>
          <p:cNvSpPr txBox="1"/>
          <p:nvPr/>
        </p:nvSpPr>
        <p:spPr>
          <a:xfrm>
            <a:off x="10025148" y="1141121"/>
            <a:ext cx="199505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600" dirty="0"/>
              <a:t>I can walk through the corridors easily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234FC7-75C9-0AE3-2B94-C163A0F1C467}"/>
              </a:ext>
            </a:extLst>
          </p:cNvPr>
          <p:cNvSpPr txBox="1"/>
          <p:nvPr/>
        </p:nvSpPr>
        <p:spPr>
          <a:xfrm>
            <a:off x="186371" y="4266330"/>
            <a:ext cx="91109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600" dirty="0"/>
              <a:t>I like going to school</a:t>
            </a:r>
          </a:p>
        </p:txBody>
      </p:sp>
    </p:spTree>
    <p:extLst>
      <p:ext uri="{BB962C8B-B14F-4D97-AF65-F5344CB8AC3E}">
        <p14:creationId xmlns:p14="http://schemas.microsoft.com/office/powerpoint/2010/main" val="1548028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906</Words>
  <Application>Microsoft Macintosh PowerPoint</Application>
  <PresentationFormat>Widescreen</PresentationFormat>
  <Paragraphs>133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Symbol</vt:lpstr>
      <vt:lpstr>Office Theme</vt:lpstr>
      <vt:lpstr>What is possible when autistic young people are partners in research design? </vt:lpstr>
      <vt:lpstr>Why is participatory research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Nikki Smith</dc:creator>
  <cp:lastModifiedBy>Nikki Smith</cp:lastModifiedBy>
  <cp:revision>9</cp:revision>
  <dcterms:created xsi:type="dcterms:W3CDTF">2025-10-31T18:13:49Z</dcterms:created>
  <dcterms:modified xsi:type="dcterms:W3CDTF">2025-11-21T16:30:11Z</dcterms:modified>
</cp:coreProperties>
</file>