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4"/>
  </p:sldMasterIdLst>
  <p:notesMasterIdLst>
    <p:notesMasterId r:id="rId10"/>
  </p:notesMasterIdLst>
  <p:sldIdLst>
    <p:sldId id="256" r:id="rId5"/>
    <p:sldId id="257" r:id="rId6"/>
    <p:sldId id="258" r:id="rId7"/>
    <p:sldId id="259" r:id="rId8"/>
    <p:sldId id="26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9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E3487-E96A-4723-8647-44CAD04BDF95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2FE0BE-165D-44E7-B25B-7A320B3D69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7637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2FE0BE-165D-44E7-B25B-7A320B3D694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1296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0C4F9-5EE7-47B7-B965-368EB53A43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700" y="1181099"/>
            <a:ext cx="6864724" cy="3581399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A4A1F1-374F-4FC8-89F7-83065EA4F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700" y="5075227"/>
            <a:ext cx="6864724" cy="868374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B5CB5F-AE9B-4C02-B16F-C462CAFC1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14B1CC-830B-4695-B174-D9E9100A8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CD43F-E516-4123-A6D8-DB72C3CC5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157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8C0AF-44D0-4830-AF13-49B8522BE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1B4D8C-6045-47B3-9A0C-F2215A904C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19A9F1-F398-416A-A8C0-0A36D838D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37F801-C9FB-4A34-8386-BA9FBACCB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E05176-F6E9-4997-8355-74F2A4560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533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EBC807-13E1-4F3F-83FA-FD9BD24F3B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986520" y="647699"/>
            <a:ext cx="2291080" cy="52959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7E2EAA-155E-482E-A2B8-547653B253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52371" y="647699"/>
            <a:ext cx="8120789" cy="52959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4A4BDC-BDD0-417D-AF7C-516EE556D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F663EC-23F9-4202-80F3-F8E550884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C8402D-7367-485B-AEA6-5AB2B8209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959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FF197-4D72-4945-8068-57D52018E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81FA8-039D-4BAF-8AAB-7B6616AFEE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27357F-46A1-493A-A5E4-1D7FAE5B9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7277BC-26F9-4B14-A2DC-C7575C5A6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7BC3FF-EE25-45FB-A7A8-AAA522F70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950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596BE-9AF9-4E97-9204-5B672D797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362200"/>
            <a:ext cx="7696200" cy="2400300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EDF98A-E8AE-4443-9A8C-CB35DEB2CE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1200" y="5067300"/>
            <a:ext cx="7696200" cy="8763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7114B-35CB-40C5-BCC8-C5039524F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1AA324-982E-42C4-8002-5F236877C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401596-9353-4C1A-972E-6522F2B42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014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F0BC9-7469-437A-B92B-0A2627E4B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B7D887-595C-4649-AF8E-E78307000D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825625"/>
            <a:ext cx="49911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9FE29C-ED37-4DD9-949F-0024342619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8400" y="1825625"/>
            <a:ext cx="5029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F6AA34-8CC0-4E5B-8396-0AC756331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DF7398-73FE-4D27-AFF9-91BEBFED3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700880-10EE-4115-8BBB-13DDF270D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219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F3C9B-D20D-43FA-BA18-D50F86A91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1" y="647699"/>
            <a:ext cx="10625229" cy="11506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52F00A-F4EE-40FC-9325-373840422D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863" y="1879599"/>
            <a:ext cx="5157787" cy="675641"/>
          </a:xfrm>
        </p:spPr>
        <p:txBody>
          <a:bodyPr anchor="b">
            <a:no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75DD90-A306-4A8B-A54C-8033B7F7F0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5863" y="2560955"/>
            <a:ext cx="5157787" cy="3649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40E0AA-F8F8-4862-B27B-50FAF2F34D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4412" y="1879599"/>
            <a:ext cx="5183188" cy="675641"/>
          </a:xfrm>
        </p:spPr>
        <p:txBody>
          <a:bodyPr anchor="b">
            <a:no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FEBDD6-EDA1-4CE7-9DDC-9D977E12DD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4412" y="2560955"/>
            <a:ext cx="5183188" cy="3649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044487-D350-4434-A5C7-A96942FFC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89DC43-E591-42BF-82EE-E4887E4BC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8CD421-2D00-41DD-A393-4739E389D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121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39A8B-0FAF-431C-9657-9003FA037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BBA2A1-331D-40F8-867B-CE1501136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0995C1-5121-47B6-AC6D-F60C0FF66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DBE022-9B54-431C-80D5-5D8F2AFCB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9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15B6E5-6347-41F6-85FC-3BF3652D1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6A93F6-45F8-4453-B5DC-B2F3D5D0B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E364E1-213B-4AF0-80D7-8101EFD5E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032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90B5D-E76D-4797-AD77-15625D675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2" y="647700"/>
            <a:ext cx="4119654" cy="1714500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44D8D-C9CF-43B2-905D-2368B17A5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0188" y="914400"/>
            <a:ext cx="5737412" cy="50291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B4BF0C-D14C-46D7-ACDD-1885DDD883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2372" y="2697479"/>
            <a:ext cx="4119654" cy="32461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FD7D8D-72E7-4ABD-BB87-80BB49003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D9C1CE-C8CE-4364-A021-ADC2D6472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E6FA33-09EF-495A-853E-63750CA37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844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F023E-952E-40DF-A101-74D22789D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2" y="647700"/>
            <a:ext cx="4119654" cy="1714500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1E98DD-BF5D-4CCA-8C66-F2A6CE1127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86400" y="914400"/>
            <a:ext cx="5791200" cy="50291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EC22A6-F2C2-4A88-BEE5-2D6CEB520E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2372" y="2697480"/>
            <a:ext cx="4119654" cy="317150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1F755-C7AF-4C50-8CA8-828612A76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EDE175-E818-477C-A3F6-7DD65C12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D0B8E3-DB91-440B-818F-71E4248BB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395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5EB7D6-B8CB-49E3-874F-2255BEE82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1" y="647700"/>
            <a:ext cx="10625229" cy="11470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BEEAC5-A8AB-4FE8-A270-D70F7DED4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2371" y="2095500"/>
            <a:ext cx="10620855" cy="3848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B6506C-52BF-4C05-AD31-7C08B80151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2371" y="6332538"/>
            <a:ext cx="3006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1"/>
                </a:solidFill>
              </a:defRPr>
            </a:lvl1pPr>
          </a:lstStyle>
          <a:p>
            <a:fld id="{D341B595-366B-43E2-A22E-EA6A78C03F06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534630-6C67-4A40-A499-CB025B2438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34169" y="6332538"/>
            <a:ext cx="35054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spc="1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64E14B-0EE8-4015-809C-DD36B5459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4747" y="6332538"/>
            <a:ext cx="5398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spc="100" baseline="0">
                <a:solidFill>
                  <a:schemeClr val="tx1"/>
                </a:solidFill>
              </a:defRPr>
            </a:lvl1pPr>
          </a:lstStyle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16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2" r:id="rId6"/>
    <p:sldLayoutId id="2147483728" r:id="rId7"/>
    <p:sldLayoutId id="2147483729" r:id="rId8"/>
    <p:sldLayoutId id="2147483730" r:id="rId9"/>
    <p:sldLayoutId id="2147483731" r:id="rId10"/>
    <p:sldLayoutId id="2147483733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3600" kern="1200" cap="all" spc="300" baseline="0">
          <a:solidFill>
            <a:srgbClr val="FFFFFF"/>
          </a:solidFill>
          <a:highlight>
            <a:srgbClr val="000000"/>
          </a:highligh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220FBD20-EC25-4BEE-AD5F-E459FA1E6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group of colorful squares&#10;&#10;AI-generated content may be incorrect.">
            <a:extLst>
              <a:ext uri="{FF2B5EF4-FFF2-40B4-BE49-F238E27FC236}">
                <a16:creationId xmlns:a16="http://schemas.microsoft.com/office/drawing/2014/main" id="{16B3775A-DCBC-6A1C-42DB-EE700279A8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" b="24154"/>
          <a:stretch>
            <a:fillRect/>
          </a:stretch>
        </p:blipFill>
        <p:spPr>
          <a:xfrm>
            <a:off x="20" y="-4"/>
            <a:ext cx="12191980" cy="6858004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67F1335F-97CE-4842-9A57-2B6A3F459D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230880"/>
            <a:ext cx="12192000" cy="362712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>
                  <a:alpha val="58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D7237F-0B6A-125B-EF37-899DEF0B5B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1199" y="2362200"/>
            <a:ext cx="6438645" cy="24003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GB" sz="3000" dirty="0"/>
              <a:t>What is my approach to interviewing people considered vulnerable?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49EDE5-FC92-22C0-2EFF-9A848CF9CB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18489" y="5075226"/>
            <a:ext cx="6438645" cy="113507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17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Ramon </a:t>
            </a:r>
            <a:r>
              <a:rPr lang="en-GB" sz="17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Olads</a:t>
            </a:r>
            <a:endParaRPr lang="en-GB" sz="17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GB" sz="17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PhD. Candidate - </a:t>
            </a:r>
            <a:r>
              <a:rPr lang="en-GB" sz="17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UoB</a:t>
            </a:r>
            <a:r>
              <a:rPr lang="en-GB" sz="17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SCDTP – ERSC</a:t>
            </a:r>
          </a:p>
          <a:p>
            <a:pPr>
              <a:lnSpc>
                <a:spcPct val="100000"/>
              </a:lnSpc>
            </a:pPr>
            <a:r>
              <a:rPr lang="en-GB" sz="17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October/2025</a:t>
            </a:r>
          </a:p>
        </p:txBody>
      </p:sp>
    </p:spTree>
    <p:extLst>
      <p:ext uri="{BB962C8B-B14F-4D97-AF65-F5344CB8AC3E}">
        <p14:creationId xmlns:p14="http://schemas.microsoft.com/office/powerpoint/2010/main" val="4249001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5905AACD-5279-4270-B933-D48329B244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yellow and blue abstract painting&#10;&#10;AI-generated content may be incorrect.">
            <a:extLst>
              <a:ext uri="{FF2B5EF4-FFF2-40B4-BE49-F238E27FC236}">
                <a16:creationId xmlns:a16="http://schemas.microsoft.com/office/drawing/2014/main" id="{8B746D2D-9E6A-AD64-130D-971A8975A2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58" r="-2" b="790"/>
          <a:stretch>
            <a:fillRect/>
          </a:stretch>
        </p:blipFill>
        <p:spPr>
          <a:xfrm>
            <a:off x="157316" y="481791"/>
            <a:ext cx="5520247" cy="6210289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BFC3EA89-CEC7-7891-0343-5E5E936EB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1" y="647701"/>
            <a:ext cx="4238748" cy="2371660"/>
          </a:xfrm>
        </p:spPr>
        <p:txBody>
          <a:bodyPr anchor="t">
            <a:normAutofit/>
          </a:bodyPr>
          <a:lstStyle/>
          <a:p>
            <a:r>
              <a:rPr lang="en-GB" dirty="0"/>
              <a:t>AM I VULNERABLE?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C5D4083A-9964-1731-DF8D-B4E84E8CB9A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834879" y="753626"/>
            <a:ext cx="5981983" cy="518997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r>
              <a:rPr kumimoji="0" lang="en-US" altLang="en-US" sz="13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Main aspects of my research:</a:t>
            </a:r>
          </a:p>
          <a:p>
            <a:pPr marL="0" marR="0" lvl="0" indent="0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endParaRPr kumimoji="0" lang="en-US" altLang="en-US" sz="13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</a:pPr>
            <a:r>
              <a:rPr lang="en-US" altLang="en-US" sz="1300" dirty="0">
                <a:latin typeface="Arial" panose="020B0604020202020204" pitchFamily="34" charset="0"/>
                <a:cs typeface="Arial" panose="020B0604020202020204" pitchFamily="34" charset="0"/>
              </a:rPr>
              <a:t>Why?</a:t>
            </a:r>
            <a:endParaRPr kumimoji="0" lang="en-US" altLang="en-US" sz="13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interviewed 33 people – 27 of them had been victims of hate crimes at some point</a:t>
            </a:r>
          </a:p>
          <a:p>
            <a:pPr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Six months working with two NGOs in Salvador (Brazil), following and documenting reports from victims of hate crimes</a:t>
            </a:r>
          </a:p>
          <a:p>
            <a:pPr marL="0" indent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None/>
            </a:pPr>
            <a:endParaRPr lang="en-US" alt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r>
              <a:rPr kumimoji="0" lang="en-US" altLang="en-US" sz="13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After all, who is vulnerable?</a:t>
            </a:r>
            <a:endParaRPr lang="en-US" altLang="en-US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None/>
            </a:pP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</a:rPr>
              <a:t>“All of Us Are Vulnerable, But Some Are More Vulnerable than Others: The Political Ambiguity of Vulnerability Studies, an Ambivalent Critique” </a:t>
            </a:r>
            <a:r>
              <a:rPr lang="en-GB" sz="1300" i="1" dirty="0">
                <a:latin typeface="Arial" panose="020B0604020202020204" pitchFamily="34" charset="0"/>
                <a:cs typeface="Arial" panose="020B0604020202020204" pitchFamily="34" charset="0"/>
              </a:rPr>
              <a:t>(Cole, A., 2016). </a:t>
            </a:r>
            <a:endParaRPr kumimoji="0" lang="en-GB" altLang="en-US" sz="1300" b="1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None/>
            </a:pPr>
            <a:r>
              <a:rPr lang="en-GB" alt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Are all LGBTQ+ individuals vulnerable? </a:t>
            </a:r>
            <a:endParaRPr kumimoji="0" lang="en-GB" altLang="en-US" sz="1300" b="1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None/>
            </a:pPr>
            <a:r>
              <a:rPr kumimoji="0" lang="en-GB" altLang="en-US" sz="1400" i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“The challenges of international research in </a:t>
            </a:r>
            <a:r>
              <a:rPr kumimoji="0" lang="en-GB" altLang="en-US" sz="1400" u="sng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developing countries </a:t>
            </a:r>
            <a:r>
              <a:rPr kumimoji="0" lang="en-GB" altLang="en-US" sz="1400" i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require an understanding of how new vulnerabilities arise from conditions of economic, social and political exclusion. Therefore, vulnerability as a label fixed on a particular </a:t>
            </a:r>
            <a:r>
              <a:rPr kumimoji="0" lang="en-GB" altLang="en-US" sz="1400" u="sng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subpopulation</a:t>
            </a:r>
            <a:r>
              <a:rPr kumimoji="0" lang="en-GB" altLang="en-US" sz="1400" i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kumimoji="0" lang="en-GB" altLang="en-US" sz="130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(Luna, F. (2009). </a:t>
            </a:r>
            <a:endParaRPr kumimoji="0" lang="en-US" altLang="en-US" sz="130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917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15406BD-170A-483E-B0EB-0C2552ECA1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ainting of a person with a red circle and a red sun&#10;&#10;AI-generated content may be incorrect.">
            <a:extLst>
              <a:ext uri="{FF2B5EF4-FFF2-40B4-BE49-F238E27FC236}">
                <a16:creationId xmlns:a16="http://schemas.microsoft.com/office/drawing/2014/main" id="{EC0B9E35-152F-CA78-6A5A-C247BD310B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54"/>
          <a:stretch>
            <a:fillRect/>
          </a:stretch>
        </p:blipFill>
        <p:spPr>
          <a:xfrm>
            <a:off x="361761" y="522524"/>
            <a:ext cx="5530624" cy="55265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C2343E-809E-FE0B-B49F-CE06C4A62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1" y="647700"/>
            <a:ext cx="4225166" cy="2420756"/>
          </a:xfrm>
        </p:spPr>
        <p:txBody>
          <a:bodyPr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en-GB" sz="2800" b="1"/>
              <a:t>Working with vulnerable groups in social research: why?</a:t>
            </a:r>
            <a:br>
              <a:rPr lang="en-GB" sz="2800" b="1"/>
            </a:br>
            <a:endParaRPr lang="en-GB" sz="280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6516DB0-15AB-62E5-307A-C05F5D5C7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9961" y="1258529"/>
            <a:ext cx="5530624" cy="4876800"/>
          </a:xfrm>
        </p:spPr>
        <p:txBody>
          <a:bodyPr>
            <a:normAutofit/>
          </a:bodyPr>
          <a:lstStyle/>
          <a:p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Key Dilemmas in Research with Vulnerable Participants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Research with vulnerable participants involves 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inherent dilemmas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related to:</a:t>
            </a:r>
          </a:p>
          <a:p>
            <a:pPr lvl="1"/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Research governance and ethics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→ ensuring protection for both participants and researchers. Risk assessment.</a:t>
            </a:r>
          </a:p>
          <a:p>
            <a:pPr lvl="1"/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Interpretation and representation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→ Do participants want to be seen as 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vulnerable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”?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Insider/Outsider.</a:t>
            </a:r>
          </a:p>
          <a:p>
            <a:pPr marL="0" indent="0" algn="just">
              <a:buNone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GB" sz="1600" i="1" dirty="0">
                <a:latin typeface="Arial" panose="020B0604020202020204" pitchFamily="34" charset="0"/>
                <a:cs typeface="Arial" panose="020B0604020202020204" pitchFamily="34" charset="0"/>
              </a:rPr>
              <a:t>We do not have time for self-pity, just be professional and show you want to translate their pain into voices, not only as data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”. (Sam, 23y – Activist)</a:t>
            </a:r>
          </a:p>
        </p:txBody>
      </p:sp>
    </p:spTree>
    <p:extLst>
      <p:ext uri="{BB962C8B-B14F-4D97-AF65-F5344CB8AC3E}">
        <p14:creationId xmlns:p14="http://schemas.microsoft.com/office/powerpoint/2010/main" val="3098446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030C083-7BDA-4E25-BFBB-C9679AF2C6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A63805-D596-2624-4FC7-916226FB4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8599" y="914400"/>
            <a:ext cx="6241852" cy="74141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/>
              <a:t>What about me? Aren’t I an intellectual?</a:t>
            </a:r>
          </a:p>
        </p:txBody>
      </p:sp>
      <p:pic>
        <p:nvPicPr>
          <p:cNvPr id="5" name="Content Placeholder 4" descr="A colorful art piece with lines and shapes&#10;&#10;AI-generated content may be incorrect.">
            <a:extLst>
              <a:ext uri="{FF2B5EF4-FFF2-40B4-BE49-F238E27FC236}">
                <a16:creationId xmlns:a16="http://schemas.microsoft.com/office/drawing/2014/main" id="{5298AD0F-053D-60CD-284B-DF32D6EACA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35" y="187021"/>
            <a:ext cx="3518328" cy="16882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CF75A2-AC8F-C400-E1A9-E71C75A6CFAD}"/>
              </a:ext>
            </a:extLst>
          </p:cNvPr>
          <p:cNvSpPr txBox="1"/>
          <p:nvPr/>
        </p:nvSpPr>
        <p:spPr>
          <a:xfrm>
            <a:off x="310092" y="1875256"/>
            <a:ext cx="12728885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1. Qualitative Methods: Participatory Action Research (PAR)</a:t>
            </a:r>
          </a:p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PAR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promotes:</a:t>
            </a:r>
          </a:p>
          <a:p>
            <a:pPr lvl="1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Inclusion, empowerment, and recognition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of participants’ voices.</a:t>
            </a:r>
          </a:p>
          <a:p>
            <a:pPr lvl="1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Active involvement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at all stages of research. </a:t>
            </a:r>
          </a:p>
          <a:p>
            <a:pPr lvl="1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Core idea: They are participants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, not subjects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2. Focus on “Voice” and Inclusion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Participant 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stories and voices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at the 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centre.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Promotes 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empathy, democracy, and resilience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- “Inclusive research”: participants as 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initiators, writers, and disseminators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3. The Concept of “Voice”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“Voice” = 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literal, metaphorical, and political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Brings 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unheard voices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into academic and professional spaces.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Encourages 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agency and co-production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through creative tools:</a:t>
            </a:r>
          </a:p>
          <a:p>
            <a:pPr lvl="1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Cameras, video, art materials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/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2208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3030C083-7BDA-4E25-BFBB-C9679AF2C6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F75697-6712-B443-2AA2-1D5803062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6150" y="482321"/>
            <a:ext cx="3981450" cy="99464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“Thank you” </a:t>
            </a:r>
          </a:p>
        </p:txBody>
      </p:sp>
      <p:pic>
        <p:nvPicPr>
          <p:cNvPr id="5" name="Content Placeholder 4" descr="A sign in a room with colorful wallpaper&#10;&#10;AI-generated content may be incorrect.">
            <a:extLst>
              <a:ext uri="{FF2B5EF4-FFF2-40B4-BE49-F238E27FC236}">
                <a16:creationId xmlns:a16="http://schemas.microsoft.com/office/drawing/2014/main" id="{6947266C-E20D-AF0A-8C4A-3565471A9C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88" y="482321"/>
            <a:ext cx="5577234" cy="39040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671AE90-7C37-98A9-6928-E134949CF9A7}"/>
              </a:ext>
            </a:extLst>
          </p:cNvPr>
          <p:cNvSpPr txBox="1"/>
          <p:nvPr/>
        </p:nvSpPr>
        <p:spPr>
          <a:xfrm>
            <a:off x="7048756" y="2701810"/>
            <a:ext cx="48332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concept of vulnerability offers a more effective approach to addressing inequality than traditional legal methods, which often only intervene after harm has occurred.</a:t>
            </a:r>
            <a:br>
              <a:rPr lang="en-GB" dirty="0"/>
            </a:b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2D8C81-DA1F-5200-9F63-984D5CC41FFF}"/>
              </a:ext>
            </a:extLst>
          </p:cNvPr>
          <p:cNvSpPr txBox="1"/>
          <p:nvPr/>
        </p:nvSpPr>
        <p:spPr>
          <a:xfrm>
            <a:off x="226142" y="5633884"/>
            <a:ext cx="85344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Reference: </a:t>
            </a: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Cole, A. (2016). All of Us Are Vulnerable, But Some Are More Vulnerable than Others: The Political Ambiguity of Vulnerability Studies, an Ambivalent Critique. Critical Horizons, 17(2), 260–277. https://doi.org/10.1080/14409917.2016.1153896</a:t>
            </a:r>
          </a:p>
          <a:p>
            <a:endParaRPr lang="en-GB" dirty="0"/>
          </a:p>
          <a:p>
            <a:r>
              <a:rPr lang="en-GB" dirty="0"/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81CF766-FD89-787D-C859-41850192679D}"/>
              </a:ext>
            </a:extLst>
          </p:cNvPr>
          <p:cNvSpPr txBox="1"/>
          <p:nvPr/>
        </p:nvSpPr>
        <p:spPr>
          <a:xfrm>
            <a:off x="1624824" y="4670323"/>
            <a:ext cx="4736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NGO – CPDD -Photograph by the author, 2025.</a:t>
            </a:r>
          </a:p>
        </p:txBody>
      </p:sp>
    </p:spTree>
    <p:extLst>
      <p:ext uri="{BB962C8B-B14F-4D97-AF65-F5344CB8AC3E}">
        <p14:creationId xmlns:p14="http://schemas.microsoft.com/office/powerpoint/2010/main" val="174607337"/>
      </p:ext>
    </p:extLst>
  </p:cSld>
  <p:clrMapOvr>
    <a:masterClrMapping/>
  </p:clrMapOvr>
</p:sld>
</file>

<file path=ppt/theme/theme1.xml><?xml version="1.0" encoding="utf-8"?>
<a:theme xmlns:a="http://schemas.openxmlformats.org/drawingml/2006/main" name="CitationVTI">
  <a:themeElements>
    <a:clrScheme name="Citation">
      <a:dk1>
        <a:sysClr val="windowText" lastClr="000000"/>
      </a:dk1>
      <a:lt1>
        <a:sysClr val="window" lastClr="FFFFFF"/>
      </a:lt1>
      <a:dk2>
        <a:srgbClr val="01375D"/>
      </a:dk2>
      <a:lt2>
        <a:srgbClr val="F3F2EF"/>
      </a:lt2>
      <a:accent1>
        <a:srgbClr val="29A3D2"/>
      </a:accent1>
      <a:accent2>
        <a:srgbClr val="0669AC"/>
      </a:accent2>
      <a:accent3>
        <a:srgbClr val="FD891C"/>
      </a:accent3>
      <a:accent4>
        <a:srgbClr val="FD6927"/>
      </a:accent4>
      <a:accent5>
        <a:srgbClr val="F95131"/>
      </a:accent5>
      <a:accent6>
        <a:srgbClr val="CE5FAE"/>
      </a:accent6>
      <a:hlink>
        <a:srgbClr val="0F8EC1"/>
      </a:hlink>
      <a:folHlink>
        <a:srgbClr val="DC6400"/>
      </a:folHlink>
    </a:clrScheme>
    <a:fontScheme name="Grandview">
      <a:majorFont>
        <a:latin typeface="Grandview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tationVTI" id="{4899D957-8B31-4AB5-A19D-CB0353FFB667}" vid="{430294D6-2412-4BD3-B567-F0976EA4931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D078C78026BB45895A3E35C09A2DFB" ma:contentTypeVersion="20" ma:contentTypeDescription="Create a new document." ma:contentTypeScope="" ma:versionID="fd8dabaddd73ffb7efc27c18072298dd">
  <xsd:schema xmlns:xsd="http://www.w3.org/2001/XMLSchema" xmlns:xs="http://www.w3.org/2001/XMLSchema" xmlns:p="http://schemas.microsoft.com/office/2006/metadata/properties" xmlns:ns1="http://schemas.microsoft.com/sharepoint/v3" xmlns:ns2="0571463d-ba8e-4aee-8e46-88b0a7f10ab9" xmlns:ns3="09616618-489c-4117-8717-34c991be3801" targetNamespace="http://schemas.microsoft.com/office/2006/metadata/properties" ma:root="true" ma:fieldsID="ab148f1bba18c03ae1ada40d41ae697e" ns1:_="" ns2:_="" ns3:_="">
    <xsd:import namespace="http://schemas.microsoft.com/sharepoint/v3"/>
    <xsd:import namespace="0571463d-ba8e-4aee-8e46-88b0a7f10ab9"/>
    <xsd:import namespace="09616618-489c-4117-8717-34c991be380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71463d-ba8e-4aee-8e46-88b0a7f10a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cbf2f534-9c3d-494b-83fb-768e807180c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2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6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616618-489c-4117-8717-34c991be380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017e068a-b9d0-4a06-be83-52101d59a3c7}" ma:internalName="TaxCatchAll" ma:showField="CatchAllData" ma:web="09616618-489c-4117-8717-34c991be380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0571463d-ba8e-4aee-8e46-88b0a7f10ab9">
      <Terms xmlns="http://schemas.microsoft.com/office/infopath/2007/PartnerControls"/>
    </lcf76f155ced4ddcb4097134ff3c332f>
    <_ip_UnifiedCompliancePolicyProperties xmlns="http://schemas.microsoft.com/sharepoint/v3" xsi:nil="true"/>
    <TaxCatchAll xmlns="09616618-489c-4117-8717-34c991be3801"/>
  </documentManagement>
</p:properties>
</file>

<file path=customXml/itemProps1.xml><?xml version="1.0" encoding="utf-8"?>
<ds:datastoreItem xmlns:ds="http://schemas.openxmlformats.org/officeDocument/2006/customXml" ds:itemID="{C3ABADAE-9C48-47A2-83F7-4A267B29A5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571463d-ba8e-4aee-8e46-88b0a7f10ab9"/>
    <ds:schemaRef ds:uri="09616618-489c-4117-8717-34c991be380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CE97C61-A669-4C3A-B9D4-B202B8A6FDE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2ECD7C0-E418-449F-9923-D7D4766CA46E}">
  <ds:schemaRefs>
    <ds:schemaRef ds:uri="http://schemas.microsoft.com/office/infopath/2007/PartnerControls"/>
    <ds:schemaRef ds:uri="09616618-489c-4117-8717-34c991be3801"/>
    <ds:schemaRef ds:uri="http://purl.org/dc/elements/1.1/"/>
    <ds:schemaRef ds:uri="http://purl.org/dc/terms/"/>
    <ds:schemaRef ds:uri="http://schemas.microsoft.com/sharepoint/v3"/>
    <ds:schemaRef ds:uri="http://purl.org/dc/dcmitype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0571463d-ba8e-4aee-8e46-88b0a7f10ab9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3185</TotalTime>
  <Words>489</Words>
  <Application>Microsoft Office PowerPoint</Application>
  <PresentationFormat>Widescreen</PresentationFormat>
  <Paragraphs>49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Aptos</vt:lpstr>
      <vt:lpstr>Arial</vt:lpstr>
      <vt:lpstr>Grandview</vt:lpstr>
      <vt:lpstr>Grandview Display</vt:lpstr>
      <vt:lpstr>CitationVTI</vt:lpstr>
      <vt:lpstr>What is my approach to interviewing people considered vulnerable?</vt:lpstr>
      <vt:lpstr>AM I VULNERABLE?</vt:lpstr>
      <vt:lpstr>Working with vulnerable groups in social research: why? </vt:lpstr>
      <vt:lpstr>What about me? Aren’t I an intellectual?</vt:lpstr>
      <vt:lpstr>“Thank you”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Ramon Almeida</dc:creator>
  <cp:lastModifiedBy>Malissa Rahimi</cp:lastModifiedBy>
  <cp:revision>2</cp:revision>
  <dcterms:created xsi:type="dcterms:W3CDTF">2025-10-26T09:03:00Z</dcterms:created>
  <dcterms:modified xsi:type="dcterms:W3CDTF">2025-11-05T00:50:30Z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0x01010096D078C78026BB45895A3E35C09A2DFB</vt:lpwstr>
  </property>
</Properties>
</file>